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</p:sldIdLst>
  <p:sldSz cy="10287000" cx="18288000"/>
  <p:notesSz cx="6858000" cy="9144000"/>
  <p:embeddedFontLst>
    <p:embeddedFont>
      <p:font typeface="NanumGothicExtraBold"/>
      <p:bold r:id="rId26"/>
    </p:embeddedFont>
    <p:embeddedFont>
      <p:font typeface="Open Sans SemiBold"/>
      <p:regular r:id="rId27"/>
      <p:bold r:id="rId28"/>
      <p:italic r:id="rId29"/>
      <p:boldItalic r:id="rId30"/>
    </p:embeddedFont>
    <p:embeddedFont>
      <p:font typeface="Helvetica Neue"/>
      <p:regular r:id="rId31"/>
      <p:bold r:id="rId32"/>
      <p:italic r:id="rId33"/>
      <p:boldItalic r:id="rId34"/>
    </p:embeddedFont>
    <p:embeddedFont>
      <p:font typeface="Open Sans Medium"/>
      <p:regular r:id="rId35"/>
      <p:bold r:id="rId36"/>
      <p:italic r:id="rId37"/>
      <p:boldItalic r:id="rId38"/>
    </p:embeddedFont>
    <p:embeddedFont>
      <p:font typeface="Josefin Sans Thin"/>
      <p:regular r:id="rId39"/>
      <p:bold r:id="rId40"/>
      <p:italic r:id="rId41"/>
      <p:boldItalic r:id="rId42"/>
    </p:embeddedFont>
    <p:embeddedFont>
      <p:font typeface="Helvetica Neue Light"/>
      <p:regular r:id="rId43"/>
      <p:bold r:id="rId44"/>
      <p:italic r:id="rId45"/>
      <p:boldItalic r:id="rId4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BF12AF2A-0751-4D49-A325-296097A4A952}">
  <a:tblStyle styleId="{BF12AF2A-0751-4D49-A325-296097A4A952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JosefinSansThin-bold.fntdata"/><Relationship Id="rId20" Type="http://schemas.openxmlformats.org/officeDocument/2006/relationships/slide" Target="slides/slide14.xml"/><Relationship Id="rId42" Type="http://schemas.openxmlformats.org/officeDocument/2006/relationships/font" Target="fonts/JosefinSansThin-boldItalic.fntdata"/><Relationship Id="rId41" Type="http://schemas.openxmlformats.org/officeDocument/2006/relationships/font" Target="fonts/JosefinSansThin-italic.fntdata"/><Relationship Id="rId22" Type="http://schemas.openxmlformats.org/officeDocument/2006/relationships/slide" Target="slides/slide16.xml"/><Relationship Id="rId44" Type="http://schemas.openxmlformats.org/officeDocument/2006/relationships/font" Target="fonts/HelveticaNeueLight-bold.fntdata"/><Relationship Id="rId21" Type="http://schemas.openxmlformats.org/officeDocument/2006/relationships/slide" Target="slides/slide15.xml"/><Relationship Id="rId43" Type="http://schemas.openxmlformats.org/officeDocument/2006/relationships/font" Target="fonts/HelveticaNeueLight-regular.fntdata"/><Relationship Id="rId24" Type="http://schemas.openxmlformats.org/officeDocument/2006/relationships/slide" Target="slides/slide18.xml"/><Relationship Id="rId46" Type="http://schemas.openxmlformats.org/officeDocument/2006/relationships/font" Target="fonts/HelveticaNeueLight-boldItalic.fntdata"/><Relationship Id="rId23" Type="http://schemas.openxmlformats.org/officeDocument/2006/relationships/slide" Target="slides/slide17.xml"/><Relationship Id="rId45" Type="http://schemas.openxmlformats.org/officeDocument/2006/relationships/font" Target="fonts/HelveticaNeueLight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NanumGothicExtraBold-bold.fntdata"/><Relationship Id="rId25" Type="http://schemas.openxmlformats.org/officeDocument/2006/relationships/slide" Target="slides/slide19.xml"/><Relationship Id="rId28" Type="http://schemas.openxmlformats.org/officeDocument/2006/relationships/font" Target="fonts/OpenSansSemiBold-bold.fntdata"/><Relationship Id="rId27" Type="http://schemas.openxmlformats.org/officeDocument/2006/relationships/font" Target="fonts/OpenSansSemiBold-regular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OpenSansSemiBold-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HelveticaNeue-regular.fntdata"/><Relationship Id="rId30" Type="http://schemas.openxmlformats.org/officeDocument/2006/relationships/font" Target="fonts/OpenSansSemiBold-boldItalic.fntdata"/><Relationship Id="rId11" Type="http://schemas.openxmlformats.org/officeDocument/2006/relationships/slide" Target="slides/slide5.xml"/><Relationship Id="rId33" Type="http://schemas.openxmlformats.org/officeDocument/2006/relationships/font" Target="fonts/HelveticaNeue-italic.fntdata"/><Relationship Id="rId10" Type="http://schemas.openxmlformats.org/officeDocument/2006/relationships/slide" Target="slides/slide4.xml"/><Relationship Id="rId32" Type="http://schemas.openxmlformats.org/officeDocument/2006/relationships/font" Target="fonts/HelveticaNeue-bold.fntdata"/><Relationship Id="rId13" Type="http://schemas.openxmlformats.org/officeDocument/2006/relationships/slide" Target="slides/slide7.xml"/><Relationship Id="rId35" Type="http://schemas.openxmlformats.org/officeDocument/2006/relationships/font" Target="fonts/OpenSansMedium-regular.fntdata"/><Relationship Id="rId12" Type="http://schemas.openxmlformats.org/officeDocument/2006/relationships/slide" Target="slides/slide6.xml"/><Relationship Id="rId34" Type="http://schemas.openxmlformats.org/officeDocument/2006/relationships/font" Target="fonts/HelveticaNeue-boldItalic.fntdata"/><Relationship Id="rId15" Type="http://schemas.openxmlformats.org/officeDocument/2006/relationships/slide" Target="slides/slide9.xml"/><Relationship Id="rId37" Type="http://schemas.openxmlformats.org/officeDocument/2006/relationships/font" Target="fonts/OpenSansMedium-italic.fntdata"/><Relationship Id="rId14" Type="http://schemas.openxmlformats.org/officeDocument/2006/relationships/slide" Target="slides/slide8.xml"/><Relationship Id="rId36" Type="http://schemas.openxmlformats.org/officeDocument/2006/relationships/font" Target="fonts/OpenSansMedium-bold.fntdata"/><Relationship Id="rId17" Type="http://schemas.openxmlformats.org/officeDocument/2006/relationships/slide" Target="slides/slide11.xml"/><Relationship Id="rId39" Type="http://schemas.openxmlformats.org/officeDocument/2006/relationships/font" Target="fonts/JosefinSansThin-regular.fntdata"/><Relationship Id="rId16" Type="http://schemas.openxmlformats.org/officeDocument/2006/relationships/slide" Target="slides/slide10.xml"/><Relationship Id="rId38" Type="http://schemas.openxmlformats.org/officeDocument/2006/relationships/font" Target="fonts/OpenSansMedium-boldItalic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2cc3254402b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g2cc3254402b_0_16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2cc3254402b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g2cc3254402b_0_11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2cc3254402b_0_3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g2cc3254402b_0_34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Google Shape;411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2cc3254402b_0_3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" name="Google Shape;426;g2cc3254402b_0_31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2cc3254402b_0_3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" name="Google Shape;442;g2cc3254402b_0_38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2cc3254402b_0_3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" name="Google Shape;458;g2cc3254402b_0_39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2cc3254402b_0_4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g2cc3254402b_0_41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2cc3254402b_0_2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0" name="Google Shape;490;g2cc3254402b_0_24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cc3254402b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g2cc3254402b_0_14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cc3254402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g2cc3254402b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2cc3254402b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g2cc3254402b_0_2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d06b6d30cc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g2d06b6d30cc_2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2d06b6d30cc_2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g2d06b6d30cc_2_5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2cc3254402b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g2cc3254402b_0_9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3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6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6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7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7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7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7.png"/><Relationship Id="rId5" Type="http://schemas.openxmlformats.org/officeDocument/2006/relationships/image" Target="../media/image26.png"/><Relationship Id="rId6" Type="http://schemas.openxmlformats.org/officeDocument/2006/relationships/image" Target="../media/image4.png"/><Relationship Id="rId7" Type="http://schemas.openxmlformats.org/officeDocument/2006/relationships/image" Target="../media/image1.png"/><Relationship Id="rId8" Type="http://schemas.openxmlformats.org/officeDocument/2006/relationships/image" Target="../media/image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Relationship Id="rId4" Type="http://schemas.openxmlformats.org/officeDocument/2006/relationships/image" Target="../media/image3.png"/><Relationship Id="rId5" Type="http://schemas.openxmlformats.org/officeDocument/2006/relationships/image" Target="../media/image2.png"/><Relationship Id="rId6" Type="http://schemas.openxmlformats.org/officeDocument/2006/relationships/image" Target="../media/image12.png"/><Relationship Id="rId7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Relationship Id="rId4" Type="http://schemas.openxmlformats.org/officeDocument/2006/relationships/image" Target="../media/image3.png"/><Relationship Id="rId5" Type="http://schemas.openxmlformats.org/officeDocument/2006/relationships/image" Target="../media/image2.png"/><Relationship Id="rId6" Type="http://schemas.openxmlformats.org/officeDocument/2006/relationships/image" Target="../media/image12.png"/><Relationship Id="rId7" Type="http://schemas.openxmlformats.org/officeDocument/2006/relationships/image" Target="../media/image16.png"/><Relationship Id="rId8" Type="http://schemas.openxmlformats.org/officeDocument/2006/relationships/image" Target="../media/image3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12.png"/><Relationship Id="rId6" Type="http://schemas.openxmlformats.org/officeDocument/2006/relationships/image" Target="../media/image16.png"/><Relationship Id="rId7" Type="http://schemas.openxmlformats.org/officeDocument/2006/relationships/image" Target="../media/image14.png"/><Relationship Id="rId8" Type="http://schemas.openxmlformats.org/officeDocument/2006/relationships/image" Target="../media/image3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12.png"/><Relationship Id="rId6" Type="http://schemas.openxmlformats.org/officeDocument/2006/relationships/image" Target="../media/image1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7.png"/><Relationship Id="rId5" Type="http://schemas.openxmlformats.org/officeDocument/2006/relationships/image" Target="../media/image26.png"/><Relationship Id="rId6" Type="http://schemas.openxmlformats.org/officeDocument/2006/relationships/image" Target="../media/image4.png"/><Relationship Id="rId7" Type="http://schemas.openxmlformats.org/officeDocument/2006/relationships/image" Target="../media/image1.png"/><Relationship Id="rId8" Type="http://schemas.openxmlformats.org/officeDocument/2006/relationships/image" Target="../media/image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Relationship Id="rId4" Type="http://schemas.openxmlformats.org/officeDocument/2006/relationships/image" Target="../media/image3.png"/><Relationship Id="rId5" Type="http://schemas.openxmlformats.org/officeDocument/2006/relationships/image" Target="../media/image2.png"/><Relationship Id="rId6" Type="http://schemas.openxmlformats.org/officeDocument/2006/relationships/image" Target="../media/image12.png"/><Relationship Id="rId7" Type="http://schemas.openxmlformats.org/officeDocument/2006/relationships/image" Target="../media/image16.png"/><Relationship Id="rId8" Type="http://schemas.openxmlformats.org/officeDocument/2006/relationships/image" Target="../media/image4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png"/><Relationship Id="rId4" Type="http://schemas.openxmlformats.org/officeDocument/2006/relationships/image" Target="../media/image3.png"/><Relationship Id="rId5" Type="http://schemas.openxmlformats.org/officeDocument/2006/relationships/image" Target="../media/image2.png"/><Relationship Id="rId6" Type="http://schemas.openxmlformats.org/officeDocument/2006/relationships/image" Target="../media/image12.png"/><Relationship Id="rId7" Type="http://schemas.openxmlformats.org/officeDocument/2006/relationships/image" Target="../media/image16.png"/><Relationship Id="rId8" Type="http://schemas.openxmlformats.org/officeDocument/2006/relationships/image" Target="../media/image4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.png"/><Relationship Id="rId4" Type="http://schemas.openxmlformats.org/officeDocument/2006/relationships/image" Target="../media/image3.png"/><Relationship Id="rId5" Type="http://schemas.openxmlformats.org/officeDocument/2006/relationships/image" Target="../media/image2.png"/><Relationship Id="rId6" Type="http://schemas.openxmlformats.org/officeDocument/2006/relationships/image" Target="../media/image12.png"/><Relationship Id="rId7" Type="http://schemas.openxmlformats.org/officeDocument/2006/relationships/image" Target="../media/image16.png"/><Relationship Id="rId8" Type="http://schemas.openxmlformats.org/officeDocument/2006/relationships/image" Target="../media/image4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4.png"/><Relationship Id="rId4" Type="http://schemas.openxmlformats.org/officeDocument/2006/relationships/image" Target="../media/image3.png"/><Relationship Id="rId5" Type="http://schemas.openxmlformats.org/officeDocument/2006/relationships/image" Target="../media/image2.png"/><Relationship Id="rId6" Type="http://schemas.openxmlformats.org/officeDocument/2006/relationships/image" Target="../media/image12.png"/><Relationship Id="rId7" Type="http://schemas.openxmlformats.org/officeDocument/2006/relationships/image" Target="../media/image16.png"/><Relationship Id="rId8" Type="http://schemas.openxmlformats.org/officeDocument/2006/relationships/image" Target="../media/image4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12.png"/><Relationship Id="rId6" Type="http://schemas.openxmlformats.org/officeDocument/2006/relationships/image" Target="../media/image14.png"/><Relationship Id="rId7" Type="http://schemas.openxmlformats.org/officeDocument/2006/relationships/image" Target="../media/image16.png"/><Relationship Id="rId8" Type="http://schemas.openxmlformats.org/officeDocument/2006/relationships/image" Target="../media/image4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10" Type="http://schemas.openxmlformats.org/officeDocument/2006/relationships/image" Target="../media/image9.png"/><Relationship Id="rId9" Type="http://schemas.openxmlformats.org/officeDocument/2006/relationships/image" Target="../media/image23.png"/><Relationship Id="rId5" Type="http://schemas.openxmlformats.org/officeDocument/2006/relationships/image" Target="../media/image12.png"/><Relationship Id="rId6" Type="http://schemas.openxmlformats.org/officeDocument/2006/relationships/image" Target="../media/image16.png"/><Relationship Id="rId7" Type="http://schemas.openxmlformats.org/officeDocument/2006/relationships/image" Target="../media/image14.png"/><Relationship Id="rId8" Type="http://schemas.openxmlformats.org/officeDocument/2006/relationships/image" Target="../media/image1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10.png"/><Relationship Id="rId5" Type="http://schemas.openxmlformats.org/officeDocument/2006/relationships/image" Target="../media/image12.png"/><Relationship Id="rId6" Type="http://schemas.openxmlformats.org/officeDocument/2006/relationships/image" Target="../media/image14.png"/><Relationship Id="rId7" Type="http://schemas.openxmlformats.org/officeDocument/2006/relationships/image" Target="../media/image16.png"/><Relationship Id="rId8" Type="http://schemas.openxmlformats.org/officeDocument/2006/relationships/image" Target="../media/image1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Relationship Id="rId4" Type="http://schemas.openxmlformats.org/officeDocument/2006/relationships/image" Target="../media/image3.png"/><Relationship Id="rId10" Type="http://schemas.openxmlformats.org/officeDocument/2006/relationships/image" Target="../media/image37.png"/><Relationship Id="rId9" Type="http://schemas.openxmlformats.org/officeDocument/2006/relationships/image" Target="../media/image18.png"/><Relationship Id="rId5" Type="http://schemas.openxmlformats.org/officeDocument/2006/relationships/image" Target="../media/image2.png"/><Relationship Id="rId6" Type="http://schemas.openxmlformats.org/officeDocument/2006/relationships/image" Target="../media/image12.png"/><Relationship Id="rId7" Type="http://schemas.openxmlformats.org/officeDocument/2006/relationships/image" Target="../media/image16.png"/><Relationship Id="rId8" Type="http://schemas.openxmlformats.org/officeDocument/2006/relationships/image" Target="../media/image3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11" Type="http://schemas.openxmlformats.org/officeDocument/2006/relationships/image" Target="../media/image31.png"/><Relationship Id="rId10" Type="http://schemas.openxmlformats.org/officeDocument/2006/relationships/image" Target="../media/image13.png"/><Relationship Id="rId12" Type="http://schemas.openxmlformats.org/officeDocument/2006/relationships/hyperlink" Target="http://drive.google.com/file/d/1RUg5osjra51E6xV2DEJ-ParyZ4jfFNWv/view" TargetMode="External"/><Relationship Id="rId9" Type="http://schemas.openxmlformats.org/officeDocument/2006/relationships/hyperlink" Target="http://drive.google.com/file/d/1ME3qXFhVdOqpLLlPR2pQ1djofB2n1btR/view" TargetMode="External"/><Relationship Id="rId5" Type="http://schemas.openxmlformats.org/officeDocument/2006/relationships/image" Target="../media/image12.png"/><Relationship Id="rId6" Type="http://schemas.openxmlformats.org/officeDocument/2006/relationships/image" Target="../media/image14.png"/><Relationship Id="rId7" Type="http://schemas.openxmlformats.org/officeDocument/2006/relationships/image" Target="../media/image16.png"/><Relationship Id="rId8" Type="http://schemas.openxmlformats.org/officeDocument/2006/relationships/image" Target="../media/image3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12.png"/><Relationship Id="rId6" Type="http://schemas.openxmlformats.org/officeDocument/2006/relationships/image" Target="../media/image14.png"/><Relationship Id="rId7" Type="http://schemas.openxmlformats.org/officeDocument/2006/relationships/image" Target="../media/image16.png"/><Relationship Id="rId8" Type="http://schemas.openxmlformats.org/officeDocument/2006/relationships/image" Target="../media/image2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Relationship Id="rId4" Type="http://schemas.openxmlformats.org/officeDocument/2006/relationships/image" Target="../media/image3.png"/><Relationship Id="rId10" Type="http://schemas.openxmlformats.org/officeDocument/2006/relationships/image" Target="../media/image27.png"/><Relationship Id="rId9" Type="http://schemas.openxmlformats.org/officeDocument/2006/relationships/image" Target="../media/image18.png"/><Relationship Id="rId5" Type="http://schemas.openxmlformats.org/officeDocument/2006/relationships/image" Target="../media/image2.png"/><Relationship Id="rId6" Type="http://schemas.openxmlformats.org/officeDocument/2006/relationships/image" Target="../media/image12.png"/><Relationship Id="rId7" Type="http://schemas.openxmlformats.org/officeDocument/2006/relationships/image" Target="../media/image16.png"/><Relationship Id="rId8" Type="http://schemas.openxmlformats.org/officeDocument/2006/relationships/image" Target="../media/image4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Relationship Id="rId4" Type="http://schemas.openxmlformats.org/officeDocument/2006/relationships/image" Target="../media/image3.png"/><Relationship Id="rId10" Type="http://schemas.openxmlformats.org/officeDocument/2006/relationships/image" Target="../media/image27.png"/><Relationship Id="rId9" Type="http://schemas.openxmlformats.org/officeDocument/2006/relationships/image" Target="../media/image35.png"/><Relationship Id="rId5" Type="http://schemas.openxmlformats.org/officeDocument/2006/relationships/image" Target="../media/image2.png"/><Relationship Id="rId6" Type="http://schemas.openxmlformats.org/officeDocument/2006/relationships/image" Target="../media/image12.png"/><Relationship Id="rId7" Type="http://schemas.openxmlformats.org/officeDocument/2006/relationships/image" Target="../media/image16.png"/><Relationship Id="rId8" Type="http://schemas.openxmlformats.org/officeDocument/2006/relationships/image" Target="../media/image1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Relationship Id="rId4" Type="http://schemas.openxmlformats.org/officeDocument/2006/relationships/image" Target="../media/image3.png"/><Relationship Id="rId5" Type="http://schemas.openxmlformats.org/officeDocument/2006/relationships/image" Target="../media/image2.png"/><Relationship Id="rId6" Type="http://schemas.openxmlformats.org/officeDocument/2006/relationships/image" Target="../media/image12.png"/><Relationship Id="rId7" Type="http://schemas.openxmlformats.org/officeDocument/2006/relationships/image" Target="../media/image16.png"/><Relationship Id="rId8" Type="http://schemas.openxmlformats.org/officeDocument/2006/relationships/image" Target="../media/image4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oogle Shape;84;p13"/>
          <p:cNvGrpSpPr/>
          <p:nvPr/>
        </p:nvGrpSpPr>
        <p:grpSpPr>
          <a:xfrm>
            <a:off x="13698373" y="-3444233"/>
            <a:ext cx="3917842" cy="14824279"/>
            <a:chOff x="0" y="0"/>
            <a:chExt cx="5223789" cy="19765705"/>
          </a:xfrm>
        </p:grpSpPr>
        <p:sp>
          <p:nvSpPr>
            <p:cNvPr id="85" name="Google Shape;85;p13"/>
            <p:cNvSpPr/>
            <p:nvPr/>
          </p:nvSpPr>
          <p:spPr>
            <a:xfrm rot="5400000">
              <a:off x="0" y="7270957"/>
              <a:ext cx="5223789" cy="5223789"/>
            </a:xfrm>
            <a:custGeom>
              <a:rect b="b" l="l" r="r" t="t"/>
              <a:pathLst>
                <a:path extrusionOk="0" h="5223789" w="5223789">
                  <a:moveTo>
                    <a:pt x="0" y="0"/>
                  </a:moveTo>
                  <a:lnTo>
                    <a:pt x="5223789" y="0"/>
                  </a:lnTo>
                  <a:lnTo>
                    <a:pt x="5223789" y="5223790"/>
                  </a:lnTo>
                  <a:lnTo>
                    <a:pt x="0" y="522379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86" name="Google Shape;86;p13"/>
            <p:cNvSpPr/>
            <p:nvPr/>
          </p:nvSpPr>
          <p:spPr>
            <a:xfrm rot="5400000">
              <a:off x="0" y="3635479"/>
              <a:ext cx="5223789" cy="5223789"/>
            </a:xfrm>
            <a:custGeom>
              <a:rect b="b" l="l" r="r" t="t"/>
              <a:pathLst>
                <a:path extrusionOk="0" h="5223789" w="5223789">
                  <a:moveTo>
                    <a:pt x="0" y="0"/>
                  </a:moveTo>
                  <a:lnTo>
                    <a:pt x="5223789" y="0"/>
                  </a:lnTo>
                  <a:lnTo>
                    <a:pt x="5223789" y="5223789"/>
                  </a:lnTo>
                  <a:lnTo>
                    <a:pt x="0" y="522378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87" name="Google Shape;87;p13"/>
            <p:cNvSpPr/>
            <p:nvPr/>
          </p:nvSpPr>
          <p:spPr>
            <a:xfrm rot="5400000">
              <a:off x="0" y="0"/>
              <a:ext cx="5223789" cy="5223789"/>
            </a:xfrm>
            <a:custGeom>
              <a:rect b="b" l="l" r="r" t="t"/>
              <a:pathLst>
                <a:path extrusionOk="0" h="5223789" w="5223789">
                  <a:moveTo>
                    <a:pt x="0" y="0"/>
                  </a:moveTo>
                  <a:lnTo>
                    <a:pt x="5223789" y="0"/>
                  </a:lnTo>
                  <a:lnTo>
                    <a:pt x="5223789" y="5223789"/>
                  </a:lnTo>
                  <a:lnTo>
                    <a:pt x="0" y="522378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88" name="Google Shape;88;p13"/>
            <p:cNvSpPr/>
            <p:nvPr/>
          </p:nvSpPr>
          <p:spPr>
            <a:xfrm rot="5400000">
              <a:off x="0" y="14541916"/>
              <a:ext cx="5223789" cy="5223789"/>
            </a:xfrm>
            <a:custGeom>
              <a:rect b="b" l="l" r="r" t="t"/>
              <a:pathLst>
                <a:path extrusionOk="0" h="5223789" w="5223789">
                  <a:moveTo>
                    <a:pt x="0" y="0"/>
                  </a:moveTo>
                  <a:lnTo>
                    <a:pt x="5223789" y="0"/>
                  </a:lnTo>
                  <a:lnTo>
                    <a:pt x="5223789" y="5223789"/>
                  </a:lnTo>
                  <a:lnTo>
                    <a:pt x="0" y="522378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89" name="Google Shape;89;p13"/>
            <p:cNvSpPr/>
            <p:nvPr/>
          </p:nvSpPr>
          <p:spPr>
            <a:xfrm rot="5400000">
              <a:off x="0" y="10906437"/>
              <a:ext cx="5223789" cy="5223789"/>
            </a:xfrm>
            <a:custGeom>
              <a:rect b="b" l="l" r="r" t="t"/>
              <a:pathLst>
                <a:path extrusionOk="0" h="5223789" w="5223789">
                  <a:moveTo>
                    <a:pt x="0" y="0"/>
                  </a:moveTo>
                  <a:lnTo>
                    <a:pt x="5223789" y="0"/>
                  </a:lnTo>
                  <a:lnTo>
                    <a:pt x="5223789" y="5223790"/>
                  </a:lnTo>
                  <a:lnTo>
                    <a:pt x="0" y="522379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</p:grpSp>
      <p:sp>
        <p:nvSpPr>
          <p:cNvPr id="90" name="Google Shape;90;p13"/>
          <p:cNvSpPr/>
          <p:nvPr/>
        </p:nvSpPr>
        <p:spPr>
          <a:xfrm>
            <a:off x="0" y="9994866"/>
            <a:ext cx="18438095" cy="300372"/>
          </a:xfrm>
          <a:custGeom>
            <a:rect b="b" l="l" r="r" t="t"/>
            <a:pathLst>
              <a:path extrusionOk="0" h="300372" w="18438095">
                <a:moveTo>
                  <a:pt x="0" y="0"/>
                </a:moveTo>
                <a:lnTo>
                  <a:pt x="18438095" y="0"/>
                </a:lnTo>
                <a:lnTo>
                  <a:pt x="18438095" y="300372"/>
                </a:lnTo>
                <a:lnTo>
                  <a:pt x="0" y="3003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-728" l="0" r="0" t="-729"/>
            </a:stretch>
          </a:blipFill>
          <a:ln>
            <a:noFill/>
          </a:ln>
        </p:spPr>
      </p:sp>
      <p:grpSp>
        <p:nvGrpSpPr>
          <p:cNvPr id="91" name="Google Shape;91;p13"/>
          <p:cNvGrpSpPr/>
          <p:nvPr/>
        </p:nvGrpSpPr>
        <p:grpSpPr>
          <a:xfrm>
            <a:off x="561349" y="3247361"/>
            <a:ext cx="14662812" cy="3809904"/>
            <a:chOff x="0" y="-9525"/>
            <a:chExt cx="19550416" cy="5079872"/>
          </a:xfrm>
        </p:grpSpPr>
        <p:sp>
          <p:nvSpPr>
            <p:cNvPr id="92" name="Google Shape;92;p13"/>
            <p:cNvSpPr txBox="1"/>
            <p:nvPr/>
          </p:nvSpPr>
          <p:spPr>
            <a:xfrm>
              <a:off x="147316" y="-9525"/>
              <a:ext cx="131796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0" lang="en-US" sz="2700" u="none" cap="none" strike="noStrike">
                  <a:solidFill>
                    <a:srgbClr val="6D5FD8"/>
                  </a:solidFill>
                  <a:latin typeface="Open Sans SemiBold"/>
                  <a:ea typeface="Open Sans SemiBold"/>
                  <a:cs typeface="Open Sans SemiBold"/>
                  <a:sym typeface="Open Sans SemiBold"/>
                </a:rPr>
                <a:t>[실증적 SW 개발 프로젝트]</a:t>
              </a:r>
              <a:endParaRPr>
                <a:latin typeface="Open Sans SemiBold"/>
                <a:ea typeface="Open Sans SemiBold"/>
                <a:cs typeface="Open Sans SemiBold"/>
                <a:sym typeface="Open Sans SemiBold"/>
              </a:endParaRPr>
            </a:p>
          </p:txBody>
        </p:sp>
        <p:sp>
          <p:nvSpPr>
            <p:cNvPr id="93" name="Google Shape;93;p13"/>
            <p:cNvSpPr/>
            <p:nvPr/>
          </p:nvSpPr>
          <p:spPr>
            <a:xfrm>
              <a:off x="0" y="849047"/>
              <a:ext cx="11183920" cy="28572"/>
            </a:xfrm>
            <a:custGeom>
              <a:rect b="b" l="l" r="r" t="t"/>
              <a:pathLst>
                <a:path extrusionOk="0" h="28572" w="11183920">
                  <a:moveTo>
                    <a:pt x="0" y="0"/>
                  </a:moveTo>
                  <a:lnTo>
                    <a:pt x="11183920" y="0"/>
                  </a:lnTo>
                  <a:lnTo>
                    <a:pt x="11183920" y="28572"/>
                  </a:lnTo>
                  <a:lnTo>
                    <a:pt x="0" y="28572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9">
                <a:alphaModFix/>
              </a:blip>
              <a:stretch>
                <a:fillRect b="-16643" l="0" r="0" t="-16643"/>
              </a:stretch>
            </a:blipFill>
            <a:ln>
              <a:noFill/>
            </a:ln>
          </p:spPr>
        </p:sp>
        <p:sp>
          <p:nvSpPr>
            <p:cNvPr id="94" name="Google Shape;94;p13"/>
            <p:cNvSpPr/>
            <p:nvPr/>
          </p:nvSpPr>
          <p:spPr>
            <a:xfrm>
              <a:off x="0" y="4221904"/>
              <a:ext cx="11183920" cy="28572"/>
            </a:xfrm>
            <a:custGeom>
              <a:rect b="b" l="l" r="r" t="t"/>
              <a:pathLst>
                <a:path extrusionOk="0" h="28572" w="11183920">
                  <a:moveTo>
                    <a:pt x="0" y="0"/>
                  </a:moveTo>
                  <a:lnTo>
                    <a:pt x="11183920" y="0"/>
                  </a:lnTo>
                  <a:lnTo>
                    <a:pt x="11183920" y="28572"/>
                  </a:lnTo>
                  <a:lnTo>
                    <a:pt x="0" y="28572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9">
                <a:alphaModFix/>
              </a:blip>
              <a:stretch>
                <a:fillRect b="-16643" l="0" r="0" t="-16643"/>
              </a:stretch>
            </a:blipFill>
            <a:ln>
              <a:noFill/>
            </a:ln>
          </p:spPr>
        </p:sp>
        <p:sp>
          <p:nvSpPr>
            <p:cNvPr id="95" name="Google Shape;95;p13"/>
            <p:cNvSpPr txBox="1"/>
            <p:nvPr/>
          </p:nvSpPr>
          <p:spPr>
            <a:xfrm>
              <a:off x="147316" y="1151679"/>
              <a:ext cx="19403100" cy="283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0" lang="en-US" sz="6900" u="none" cap="none" strike="noStrike">
                  <a:solidFill>
                    <a:srgbClr val="000000"/>
                  </a:solidFill>
                  <a:latin typeface="NanumGothicExtraBold"/>
                  <a:ea typeface="NanumGothicExtraBold"/>
                  <a:cs typeface="NanumGothicExtraBold"/>
                  <a:sym typeface="NanumGothicExtraBold"/>
                </a:rPr>
                <a:t>뉴스 등 방송 콘텐츠 </a:t>
              </a:r>
              <a:endParaRPr>
                <a:latin typeface="NanumGothicExtraBold"/>
                <a:ea typeface="NanumGothicExtraBold"/>
                <a:cs typeface="NanumGothicExtraBold"/>
                <a:sym typeface="NanumGothicExtraBold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0" lang="en-US" sz="6900" u="none" cap="none" strike="noStrike">
                  <a:solidFill>
                    <a:srgbClr val="000000"/>
                  </a:solidFill>
                  <a:latin typeface="NanumGothicExtraBold"/>
                  <a:ea typeface="NanumGothicExtraBold"/>
                  <a:cs typeface="NanumGothicExtraBold"/>
                  <a:sym typeface="NanumGothicExtraBold"/>
                </a:rPr>
                <a:t>실시간 자막 변환 기술 개발[</a:t>
              </a:r>
              <a:r>
                <a:rPr lang="en-US" sz="6900">
                  <a:latin typeface="NanumGothicExtraBold"/>
                  <a:ea typeface="NanumGothicExtraBold"/>
                  <a:cs typeface="NanumGothicExtraBold"/>
                  <a:sym typeface="NanumGothicExtraBold"/>
                </a:rPr>
                <a:t>9</a:t>
              </a:r>
              <a:r>
                <a:rPr i="0" lang="en-US" sz="6900" u="none" cap="none" strike="noStrike">
                  <a:solidFill>
                    <a:srgbClr val="000000"/>
                  </a:solidFill>
                  <a:latin typeface="NanumGothicExtraBold"/>
                  <a:ea typeface="NanumGothicExtraBold"/>
                  <a:cs typeface="NanumGothicExtraBold"/>
                  <a:sym typeface="NanumGothicExtraBold"/>
                </a:rPr>
                <a:t>주차]</a:t>
              </a:r>
              <a:endParaRPr>
                <a:latin typeface="NanumGothicExtraBold"/>
                <a:ea typeface="NanumGothicExtraBold"/>
                <a:cs typeface="NanumGothicExtraBold"/>
                <a:sym typeface="NanumGothicExtraBold"/>
              </a:endParaRPr>
            </a:p>
          </p:txBody>
        </p:sp>
        <p:sp>
          <p:nvSpPr>
            <p:cNvPr id="96" name="Google Shape;96;p13"/>
            <p:cNvSpPr txBox="1"/>
            <p:nvPr/>
          </p:nvSpPr>
          <p:spPr>
            <a:xfrm>
              <a:off x="1482992" y="4529344"/>
              <a:ext cx="177309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1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0" lang="en-US" sz="2400" u="none" cap="none" strike="noStrike">
                  <a:solidFill>
                    <a:srgbClr val="000000"/>
                  </a:solidFill>
                  <a:latin typeface="Open Sans SemiBold"/>
                  <a:ea typeface="Open Sans SemiBold"/>
                  <a:cs typeface="Open Sans SemiBold"/>
                  <a:sym typeface="Open Sans SemiBold"/>
                </a:rPr>
                <a:t>팀장: 박성준(2144055) | 팀원_1: 김기흥(2143678) | 팀원_2: 하은지(2143864)</a:t>
              </a:r>
              <a:endParaRPr>
                <a:latin typeface="Open Sans SemiBold"/>
                <a:ea typeface="Open Sans SemiBold"/>
                <a:cs typeface="Open Sans SemiBold"/>
                <a:sym typeface="Open Sans SemiBold"/>
              </a:endParaRPr>
            </a:p>
          </p:txBody>
        </p:sp>
        <p:sp>
          <p:nvSpPr>
            <p:cNvPr id="97" name="Google Shape;97;p13"/>
            <p:cNvSpPr txBox="1"/>
            <p:nvPr/>
          </p:nvSpPr>
          <p:spPr>
            <a:xfrm>
              <a:off x="147316" y="4536647"/>
              <a:ext cx="1616700" cy="533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0" lang="en-US" sz="2600" u="none" cap="none" strike="noStrike">
                  <a:solidFill>
                    <a:srgbClr val="6D5FD8"/>
                  </a:solidFill>
                  <a:latin typeface="Open Sans SemiBold"/>
                  <a:ea typeface="Open Sans SemiBold"/>
                  <a:cs typeface="Open Sans SemiBold"/>
                  <a:sym typeface="Open Sans SemiBold"/>
                </a:rPr>
                <a:t>AICC</a:t>
              </a:r>
              <a:endParaRPr>
                <a:latin typeface="Open Sans SemiBold"/>
                <a:ea typeface="Open Sans SemiBold"/>
                <a:cs typeface="Open Sans SemiBold"/>
                <a:sym typeface="Open Sans SemiBold"/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2F2"/>
        </a:solidFill>
      </p:bgPr>
    </p:bg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22"/>
          <p:cNvSpPr/>
          <p:nvPr/>
        </p:nvSpPr>
        <p:spPr>
          <a:xfrm>
            <a:off x="3333379" y="2391069"/>
            <a:ext cx="14423809" cy="7471455"/>
          </a:xfrm>
          <a:custGeom>
            <a:rect b="b" l="l" r="r" t="t"/>
            <a:pathLst>
              <a:path extrusionOk="0" h="7471455" w="14423809">
                <a:moveTo>
                  <a:pt x="0" y="0"/>
                </a:moveTo>
                <a:lnTo>
                  <a:pt x="14423809" y="0"/>
                </a:lnTo>
                <a:lnTo>
                  <a:pt x="14423809" y="7471455"/>
                </a:lnTo>
                <a:lnTo>
                  <a:pt x="0" y="747145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9" l="0" r="0" t="-9"/>
            </a:stretch>
          </a:blipFill>
          <a:ln>
            <a:noFill/>
          </a:ln>
        </p:spPr>
      </p:sp>
      <p:sp>
        <p:nvSpPr>
          <p:cNvPr id="320" name="Google Shape;320;p22"/>
          <p:cNvSpPr/>
          <p:nvPr/>
        </p:nvSpPr>
        <p:spPr>
          <a:xfrm rot="5400000">
            <a:off x="13640200" y="4263825"/>
            <a:ext cx="2627100" cy="1947000"/>
          </a:xfrm>
          <a:prstGeom prst="rightArrowCallout">
            <a:avLst>
              <a:gd fmla="val 36126" name="adj1"/>
              <a:gd fmla="val 38153" name="adj2"/>
              <a:gd fmla="val 25000" name="adj3"/>
              <a:gd fmla="val 29096" name="adj4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1" name="Google Shape;321;p22"/>
          <p:cNvSpPr/>
          <p:nvPr/>
        </p:nvSpPr>
        <p:spPr>
          <a:xfrm>
            <a:off x="0" y="0"/>
            <a:ext cx="2893763" cy="10285714"/>
          </a:xfrm>
          <a:custGeom>
            <a:rect b="b" l="l" r="r" t="t"/>
            <a:pathLst>
              <a:path extrusionOk="0" h="10285714" w="2893763">
                <a:moveTo>
                  <a:pt x="0" y="0"/>
                </a:moveTo>
                <a:lnTo>
                  <a:pt x="2893763" y="0"/>
                </a:lnTo>
                <a:lnTo>
                  <a:pt x="2893763" y="10285714"/>
                </a:lnTo>
                <a:lnTo>
                  <a:pt x="0" y="1028571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19" r="-29" t="0"/>
            </a:stretch>
          </a:blipFill>
          <a:ln>
            <a:noFill/>
          </a:ln>
        </p:spPr>
      </p:sp>
      <p:sp>
        <p:nvSpPr>
          <p:cNvPr id="322" name="Google Shape;322;p22"/>
          <p:cNvSpPr/>
          <p:nvPr/>
        </p:nvSpPr>
        <p:spPr>
          <a:xfrm>
            <a:off x="514859" y="846873"/>
            <a:ext cx="428694" cy="21429"/>
          </a:xfrm>
          <a:custGeom>
            <a:rect b="b" l="l" r="r" t="t"/>
            <a:pathLst>
              <a:path extrusionOk="0" h="21429" w="428694">
                <a:moveTo>
                  <a:pt x="0" y="0"/>
                </a:moveTo>
                <a:lnTo>
                  <a:pt x="428694" y="0"/>
                </a:lnTo>
                <a:lnTo>
                  <a:pt x="428694" y="21429"/>
                </a:lnTo>
                <a:lnTo>
                  <a:pt x="0" y="2142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-15238" l="0" r="0" t="-15229"/>
            </a:stretch>
          </a:blipFill>
          <a:ln>
            <a:noFill/>
          </a:ln>
        </p:spPr>
      </p:sp>
      <p:sp>
        <p:nvSpPr>
          <p:cNvPr id="323" name="Google Shape;323;p22"/>
          <p:cNvSpPr/>
          <p:nvPr/>
        </p:nvSpPr>
        <p:spPr>
          <a:xfrm>
            <a:off x="3763613" y="375811"/>
            <a:ext cx="201010" cy="201010"/>
          </a:xfrm>
          <a:custGeom>
            <a:rect b="b" l="l" r="r" t="t"/>
            <a:pathLst>
              <a:path extrusionOk="0" h="201010" w="201010">
                <a:moveTo>
                  <a:pt x="0" y="0"/>
                </a:moveTo>
                <a:lnTo>
                  <a:pt x="201010" y="0"/>
                </a:lnTo>
                <a:lnTo>
                  <a:pt x="201010" y="201010"/>
                </a:lnTo>
                <a:lnTo>
                  <a:pt x="0" y="20101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24" name="Google Shape;324;p22"/>
          <p:cNvSpPr/>
          <p:nvPr/>
        </p:nvSpPr>
        <p:spPr>
          <a:xfrm>
            <a:off x="3628571" y="375811"/>
            <a:ext cx="201010" cy="201010"/>
          </a:xfrm>
          <a:custGeom>
            <a:rect b="b" l="l" r="r" t="t"/>
            <a:pathLst>
              <a:path extrusionOk="0" h="201010" w="201010">
                <a:moveTo>
                  <a:pt x="0" y="0"/>
                </a:moveTo>
                <a:lnTo>
                  <a:pt x="201010" y="0"/>
                </a:lnTo>
                <a:lnTo>
                  <a:pt x="201010" y="201010"/>
                </a:lnTo>
                <a:lnTo>
                  <a:pt x="0" y="20101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25" name="Google Shape;325;p22"/>
          <p:cNvSpPr txBox="1"/>
          <p:nvPr/>
        </p:nvSpPr>
        <p:spPr>
          <a:xfrm>
            <a:off x="929535" y="8352897"/>
            <a:ext cx="3042600" cy="16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0">
                <a:solidFill>
                  <a:srgbClr val="EDEDED"/>
                </a:solidFill>
                <a:latin typeface="Josefin Sans Thin"/>
                <a:ea typeface="Josefin Sans Thin"/>
                <a:cs typeface="Josefin Sans Thin"/>
                <a:sym typeface="Josefin Sans Thin"/>
              </a:rPr>
              <a:t>09</a:t>
            </a:r>
            <a:endParaRPr/>
          </a:p>
        </p:txBody>
      </p:sp>
      <p:sp>
        <p:nvSpPr>
          <p:cNvPr id="326" name="Google Shape;326;p22"/>
          <p:cNvSpPr txBox="1"/>
          <p:nvPr/>
        </p:nvSpPr>
        <p:spPr>
          <a:xfrm>
            <a:off x="606299" y="1061021"/>
            <a:ext cx="3385500" cy="47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99" u="none" cap="none" strike="noStrike">
                <a:solidFill>
                  <a:srgbClr val="EDEDE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뉴스 등 방송 콘텐츠 </a:t>
            </a:r>
            <a:endParaRPr/>
          </a:p>
          <a:p>
            <a:pPr indent="0" lvl="0" marL="0" marR="0" rtl="0" algn="l">
              <a:lnSpc>
                <a:spcPct val="12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99" u="none" cap="none" strike="noStrike">
                <a:solidFill>
                  <a:srgbClr val="EDEDED"/>
                </a:solidFill>
                <a:latin typeface="Calibri"/>
                <a:ea typeface="Calibri"/>
                <a:cs typeface="Calibri"/>
                <a:sym typeface="Calibri"/>
              </a:rPr>
              <a:t>실시간 자막 변환 기술 개발</a:t>
            </a:r>
            <a:endParaRPr/>
          </a:p>
        </p:txBody>
      </p:sp>
      <p:sp>
        <p:nvSpPr>
          <p:cNvPr id="327" name="Google Shape;327;p22"/>
          <p:cNvSpPr txBox="1"/>
          <p:nvPr/>
        </p:nvSpPr>
        <p:spPr>
          <a:xfrm>
            <a:off x="606299" y="1580281"/>
            <a:ext cx="294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99" u="none" cap="none" strike="noStrike">
                <a:solidFill>
                  <a:srgbClr val="EDEDE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AICC</a:t>
            </a:r>
            <a:endParaRPr/>
          </a:p>
        </p:txBody>
      </p:sp>
      <p:sp>
        <p:nvSpPr>
          <p:cNvPr id="328" name="Google Shape;328;p22"/>
          <p:cNvSpPr txBox="1"/>
          <p:nvPr/>
        </p:nvSpPr>
        <p:spPr>
          <a:xfrm>
            <a:off x="3720011" y="911311"/>
            <a:ext cx="13298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Helvetica Neue Light"/>
                <a:ea typeface="Helvetica Neue Light"/>
                <a:cs typeface="Helvetica Neue Light"/>
                <a:sym typeface="Helvetica Neue Light"/>
              </a:rPr>
              <a:t>Solution Experiment</a:t>
            </a:r>
            <a:endParaRPr/>
          </a:p>
        </p:txBody>
      </p:sp>
      <p:sp>
        <p:nvSpPr>
          <p:cNvPr id="329" name="Google Shape;329;p22"/>
          <p:cNvSpPr txBox="1"/>
          <p:nvPr/>
        </p:nvSpPr>
        <p:spPr>
          <a:xfrm>
            <a:off x="3672392" y="1271149"/>
            <a:ext cx="165870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599">
                <a:latin typeface="Calibri"/>
                <a:ea typeface="Calibri"/>
                <a:cs typeface="Calibri"/>
                <a:sym typeface="Calibri"/>
              </a:rPr>
              <a:t>OpenAI Whisper</a:t>
            </a:r>
            <a:endParaRPr b="1"/>
          </a:p>
        </p:txBody>
      </p:sp>
      <p:sp>
        <p:nvSpPr>
          <p:cNvPr id="330" name="Google Shape;330;p22"/>
          <p:cNvSpPr txBox="1"/>
          <p:nvPr/>
        </p:nvSpPr>
        <p:spPr>
          <a:xfrm>
            <a:off x="3864123" y="2906600"/>
            <a:ext cx="124992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99">
                <a:solidFill>
                  <a:srgbClr val="37373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④</a:t>
            </a:r>
            <a:r>
              <a:rPr lang="en-US" sz="2799">
                <a:solidFill>
                  <a:srgbClr val="37373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Whisper </a:t>
            </a:r>
            <a:r>
              <a:rPr b="1" lang="en-US" sz="2799">
                <a:solidFill>
                  <a:srgbClr val="373737"/>
                </a:solidFill>
                <a:highlight>
                  <a:srgbClr val="F4CCCC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Large</a:t>
            </a:r>
            <a:r>
              <a:rPr lang="en-US" sz="2799">
                <a:solidFill>
                  <a:srgbClr val="37373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Model</a:t>
            </a:r>
            <a:endParaRPr/>
          </a:p>
        </p:txBody>
      </p:sp>
      <p:grpSp>
        <p:nvGrpSpPr>
          <p:cNvPr id="331" name="Google Shape;331;p22"/>
          <p:cNvGrpSpPr/>
          <p:nvPr/>
        </p:nvGrpSpPr>
        <p:grpSpPr>
          <a:xfrm>
            <a:off x="4459558" y="3834525"/>
            <a:ext cx="11945716" cy="948000"/>
            <a:chOff x="4459558" y="5652800"/>
            <a:chExt cx="11945716" cy="948000"/>
          </a:xfrm>
        </p:grpSpPr>
        <p:sp>
          <p:nvSpPr>
            <p:cNvPr id="332" name="Google Shape;332;p22"/>
            <p:cNvSpPr txBox="1"/>
            <p:nvPr/>
          </p:nvSpPr>
          <p:spPr>
            <a:xfrm>
              <a:off x="4459558" y="5911400"/>
              <a:ext cx="3385500" cy="43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2000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799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PreProcessing Data</a:t>
              </a:r>
              <a:endParaRPr sz="2799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33" name="Google Shape;333;p22"/>
            <p:cNvSpPr/>
            <p:nvPr/>
          </p:nvSpPr>
          <p:spPr>
            <a:xfrm>
              <a:off x="8213250" y="5695850"/>
              <a:ext cx="289800" cy="861900"/>
            </a:xfrm>
            <a:prstGeom prst="chevron">
              <a:avLst>
                <a:gd fmla="val 50000" name="adj"/>
              </a:avLst>
            </a:prstGeom>
            <a:solidFill>
              <a:srgbClr val="6D5F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4" name="Google Shape;334;p22"/>
            <p:cNvSpPr txBox="1"/>
            <p:nvPr/>
          </p:nvSpPr>
          <p:spPr>
            <a:xfrm>
              <a:off x="9444686" y="5652800"/>
              <a:ext cx="2335500" cy="94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2000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799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Whisper </a:t>
              </a:r>
              <a:endParaRPr b="1" sz="2799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0" lvl="0" marL="0" marR="0" rtl="0" algn="ctr">
                <a:lnSpc>
                  <a:spcPct val="12000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799">
                  <a:solidFill>
                    <a:srgbClr val="373737"/>
                  </a:solidFill>
                  <a:highlight>
                    <a:srgbClr val="F4CCCC"/>
                  </a:highlight>
                  <a:latin typeface="Helvetica Neue"/>
                  <a:ea typeface="Helvetica Neue"/>
                  <a:cs typeface="Helvetica Neue"/>
                  <a:sym typeface="Helvetica Neue"/>
                </a:rPr>
                <a:t>Large</a:t>
              </a:r>
              <a:r>
                <a:rPr b="1" lang="en-US" sz="2799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 Model</a:t>
              </a:r>
              <a:endParaRPr b="1" sz="2799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35" name="Google Shape;335;p22"/>
            <p:cNvSpPr/>
            <p:nvPr/>
          </p:nvSpPr>
          <p:spPr>
            <a:xfrm>
              <a:off x="12476325" y="5695850"/>
              <a:ext cx="289800" cy="861900"/>
            </a:xfrm>
            <a:prstGeom prst="chevron">
              <a:avLst>
                <a:gd fmla="val 50000" name="adj"/>
              </a:avLst>
            </a:prstGeom>
            <a:solidFill>
              <a:srgbClr val="6D5F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6" name="Google Shape;336;p22"/>
            <p:cNvSpPr txBox="1"/>
            <p:nvPr/>
          </p:nvSpPr>
          <p:spPr>
            <a:xfrm>
              <a:off x="13462274" y="5911400"/>
              <a:ext cx="2943000" cy="43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2000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799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STT Data</a:t>
              </a:r>
              <a:endParaRPr sz="2799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grpSp>
        <p:nvGrpSpPr>
          <p:cNvPr id="337" name="Google Shape;337;p22"/>
          <p:cNvGrpSpPr/>
          <p:nvPr/>
        </p:nvGrpSpPr>
        <p:grpSpPr>
          <a:xfrm>
            <a:off x="3977200" y="5471350"/>
            <a:ext cx="7433275" cy="3273600"/>
            <a:chOff x="3596200" y="5395150"/>
            <a:chExt cx="7433275" cy="3273600"/>
          </a:xfrm>
        </p:grpSpPr>
        <p:sp>
          <p:nvSpPr>
            <p:cNvPr id="338" name="Google Shape;338;p22"/>
            <p:cNvSpPr/>
            <p:nvPr/>
          </p:nvSpPr>
          <p:spPr>
            <a:xfrm>
              <a:off x="3596200" y="5395150"/>
              <a:ext cx="7134600" cy="3273600"/>
            </a:xfrm>
            <a:prstGeom prst="flowChartAlternateProcess">
              <a:avLst/>
            </a:prstGeom>
            <a:solidFill>
              <a:schemeClr val="lt1"/>
            </a:solidFill>
            <a:ln cap="flat" cmpd="sng" w="28575">
              <a:solidFill>
                <a:srgbClr val="6D5FD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9" name="Google Shape;339;p22"/>
            <p:cNvSpPr txBox="1"/>
            <p:nvPr/>
          </p:nvSpPr>
          <p:spPr>
            <a:xfrm>
              <a:off x="4016520" y="5849825"/>
              <a:ext cx="5439600" cy="43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000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799">
                  <a:solidFill>
                    <a:srgbClr val="373737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GPU vRam</a:t>
              </a:r>
              <a:endParaRPr b="1">
                <a:solidFill>
                  <a:srgbClr val="373737"/>
                </a:solidFill>
              </a:endParaRPr>
            </a:p>
          </p:txBody>
        </p:sp>
        <p:sp>
          <p:nvSpPr>
            <p:cNvPr id="340" name="Google Shape;340;p22"/>
            <p:cNvSpPr txBox="1"/>
            <p:nvPr/>
          </p:nvSpPr>
          <p:spPr>
            <a:xfrm>
              <a:off x="4016520" y="7364388"/>
              <a:ext cx="5439600" cy="43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000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799">
                  <a:solidFill>
                    <a:srgbClr val="373737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Inference Time</a:t>
              </a:r>
              <a:endParaRPr b="1">
                <a:solidFill>
                  <a:srgbClr val="373737"/>
                </a:solidFill>
              </a:endParaRPr>
            </a:p>
          </p:txBody>
        </p:sp>
        <p:sp>
          <p:nvSpPr>
            <p:cNvPr id="341" name="Google Shape;341;p22"/>
            <p:cNvSpPr txBox="1"/>
            <p:nvPr/>
          </p:nvSpPr>
          <p:spPr>
            <a:xfrm>
              <a:off x="4031375" y="7922100"/>
              <a:ext cx="6998100" cy="43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000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799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10분 영상(음</a:t>
              </a:r>
              <a:r>
                <a:rPr b="1" lang="en-US" sz="2799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성)</a:t>
              </a:r>
              <a:r>
                <a:rPr b="1" lang="en-US" sz="2799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 기준 </a:t>
              </a:r>
              <a:r>
                <a:rPr b="1" lang="en-US" sz="2799">
                  <a:solidFill>
                    <a:srgbClr val="6D5FD8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약 150초 내외 소요</a:t>
              </a:r>
              <a:endParaRPr b="1" sz="2799">
                <a:solidFill>
                  <a:srgbClr val="6D5FD8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42" name="Google Shape;342;p22"/>
            <p:cNvSpPr txBox="1"/>
            <p:nvPr/>
          </p:nvSpPr>
          <p:spPr>
            <a:xfrm>
              <a:off x="4031387" y="6332351"/>
              <a:ext cx="5409900" cy="43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rtl="0" algn="l">
                <a:lnSpc>
                  <a:spcPct val="12000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799">
                  <a:solidFill>
                    <a:srgbClr val="6D5FD8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약</a:t>
              </a:r>
              <a:r>
                <a:rPr b="1" lang="en-US" sz="2799">
                  <a:solidFill>
                    <a:srgbClr val="6D5FD8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 11.0GB 점유</a:t>
              </a:r>
              <a:endParaRPr b="1" sz="2799">
                <a:solidFill>
                  <a:srgbClr val="6D5FD8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grpSp>
        <p:nvGrpSpPr>
          <p:cNvPr id="343" name="Google Shape;343;p22"/>
          <p:cNvGrpSpPr/>
          <p:nvPr/>
        </p:nvGrpSpPr>
        <p:grpSpPr>
          <a:xfrm>
            <a:off x="13579019" y="6855675"/>
            <a:ext cx="3621300" cy="2270275"/>
            <a:chOff x="13579019" y="6474675"/>
            <a:chExt cx="3621300" cy="2270275"/>
          </a:xfrm>
        </p:grpSpPr>
        <p:sp>
          <p:nvSpPr>
            <p:cNvPr id="344" name="Google Shape;344;p22"/>
            <p:cNvSpPr txBox="1"/>
            <p:nvPr/>
          </p:nvSpPr>
          <p:spPr>
            <a:xfrm>
              <a:off x="13579019" y="6763150"/>
              <a:ext cx="3621300" cy="198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000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799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*.srt </a:t>
              </a:r>
              <a:r>
                <a:rPr lang="en-US" sz="2799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- (일반 자막 파일)</a:t>
              </a:r>
              <a:endParaRPr sz="2799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0" lvl="0" marL="0" marR="0" rtl="0" algn="l">
                <a:lnSpc>
                  <a:spcPct val="12000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799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*.vtt </a:t>
              </a:r>
              <a:r>
                <a:rPr lang="en-US" sz="2799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- (웹용 자막 파일)</a:t>
              </a:r>
              <a:endParaRPr sz="2799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0" lvl="0" marL="0" marR="0" rtl="0" algn="l">
                <a:lnSpc>
                  <a:spcPct val="12000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799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*.json</a:t>
              </a:r>
              <a:endParaRPr b="1" sz="2799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0" lvl="0" marL="0" marR="0" rtl="0" algn="l">
                <a:lnSpc>
                  <a:spcPct val="12000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799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*.txt</a:t>
              </a:r>
              <a:endParaRPr b="1" sz="2799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45" name="Google Shape;345;p22"/>
            <p:cNvSpPr txBox="1"/>
            <p:nvPr/>
          </p:nvSpPr>
          <p:spPr>
            <a:xfrm>
              <a:off x="13579024" y="6474675"/>
              <a:ext cx="1090200" cy="199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000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299">
                  <a:solidFill>
                    <a:srgbClr val="FF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* [부록] 확인</a:t>
              </a:r>
              <a:endParaRPr b="1" sz="1299">
                <a:solidFill>
                  <a:srgbClr val="FF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2F2"/>
        </a:solidFill>
      </p:bgPr>
    </p:bg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23"/>
          <p:cNvSpPr/>
          <p:nvPr/>
        </p:nvSpPr>
        <p:spPr>
          <a:xfrm>
            <a:off x="3333379" y="2391069"/>
            <a:ext cx="14423809" cy="7471455"/>
          </a:xfrm>
          <a:custGeom>
            <a:rect b="b" l="l" r="r" t="t"/>
            <a:pathLst>
              <a:path extrusionOk="0" h="7471455" w="14423809">
                <a:moveTo>
                  <a:pt x="0" y="0"/>
                </a:moveTo>
                <a:lnTo>
                  <a:pt x="14423809" y="0"/>
                </a:lnTo>
                <a:lnTo>
                  <a:pt x="14423809" y="7471455"/>
                </a:lnTo>
                <a:lnTo>
                  <a:pt x="0" y="747145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9" l="0" r="0" t="-9"/>
            </a:stretch>
          </a:blipFill>
          <a:ln>
            <a:noFill/>
          </a:ln>
        </p:spPr>
      </p:sp>
      <p:sp>
        <p:nvSpPr>
          <p:cNvPr id="351" name="Google Shape;351;p23"/>
          <p:cNvSpPr/>
          <p:nvPr/>
        </p:nvSpPr>
        <p:spPr>
          <a:xfrm>
            <a:off x="0" y="0"/>
            <a:ext cx="2893763" cy="10285714"/>
          </a:xfrm>
          <a:custGeom>
            <a:rect b="b" l="l" r="r" t="t"/>
            <a:pathLst>
              <a:path extrusionOk="0" h="10285714" w="2893763">
                <a:moveTo>
                  <a:pt x="0" y="0"/>
                </a:moveTo>
                <a:lnTo>
                  <a:pt x="2893763" y="0"/>
                </a:lnTo>
                <a:lnTo>
                  <a:pt x="2893763" y="10285714"/>
                </a:lnTo>
                <a:lnTo>
                  <a:pt x="0" y="1028571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19" r="-29" t="0"/>
            </a:stretch>
          </a:blipFill>
          <a:ln>
            <a:noFill/>
          </a:ln>
        </p:spPr>
      </p:sp>
      <p:sp>
        <p:nvSpPr>
          <p:cNvPr id="352" name="Google Shape;352;p23"/>
          <p:cNvSpPr/>
          <p:nvPr/>
        </p:nvSpPr>
        <p:spPr>
          <a:xfrm>
            <a:off x="514859" y="846873"/>
            <a:ext cx="428694" cy="21429"/>
          </a:xfrm>
          <a:custGeom>
            <a:rect b="b" l="l" r="r" t="t"/>
            <a:pathLst>
              <a:path extrusionOk="0" h="21429" w="428694">
                <a:moveTo>
                  <a:pt x="0" y="0"/>
                </a:moveTo>
                <a:lnTo>
                  <a:pt x="428694" y="0"/>
                </a:lnTo>
                <a:lnTo>
                  <a:pt x="428694" y="21429"/>
                </a:lnTo>
                <a:lnTo>
                  <a:pt x="0" y="2142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-15238" l="0" r="0" t="-15229"/>
            </a:stretch>
          </a:blipFill>
          <a:ln>
            <a:noFill/>
          </a:ln>
        </p:spPr>
      </p:sp>
      <p:sp>
        <p:nvSpPr>
          <p:cNvPr id="353" name="Google Shape;353;p23"/>
          <p:cNvSpPr/>
          <p:nvPr/>
        </p:nvSpPr>
        <p:spPr>
          <a:xfrm>
            <a:off x="3763613" y="375811"/>
            <a:ext cx="201010" cy="201010"/>
          </a:xfrm>
          <a:custGeom>
            <a:rect b="b" l="l" r="r" t="t"/>
            <a:pathLst>
              <a:path extrusionOk="0" h="201010" w="201010">
                <a:moveTo>
                  <a:pt x="0" y="0"/>
                </a:moveTo>
                <a:lnTo>
                  <a:pt x="201010" y="0"/>
                </a:lnTo>
                <a:lnTo>
                  <a:pt x="201010" y="201010"/>
                </a:lnTo>
                <a:lnTo>
                  <a:pt x="0" y="20101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54" name="Google Shape;354;p23"/>
          <p:cNvSpPr/>
          <p:nvPr/>
        </p:nvSpPr>
        <p:spPr>
          <a:xfrm>
            <a:off x="3628571" y="375811"/>
            <a:ext cx="201010" cy="201010"/>
          </a:xfrm>
          <a:custGeom>
            <a:rect b="b" l="l" r="r" t="t"/>
            <a:pathLst>
              <a:path extrusionOk="0" h="201010" w="201010">
                <a:moveTo>
                  <a:pt x="0" y="0"/>
                </a:moveTo>
                <a:lnTo>
                  <a:pt x="201010" y="0"/>
                </a:lnTo>
                <a:lnTo>
                  <a:pt x="201010" y="201010"/>
                </a:lnTo>
                <a:lnTo>
                  <a:pt x="0" y="20101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55" name="Google Shape;355;p23"/>
          <p:cNvSpPr txBox="1"/>
          <p:nvPr/>
        </p:nvSpPr>
        <p:spPr>
          <a:xfrm>
            <a:off x="929535" y="8352897"/>
            <a:ext cx="3042600" cy="16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0">
                <a:solidFill>
                  <a:srgbClr val="EDEDED"/>
                </a:solidFill>
                <a:latin typeface="Josefin Sans Thin"/>
                <a:ea typeface="Josefin Sans Thin"/>
                <a:cs typeface="Josefin Sans Thin"/>
                <a:sym typeface="Josefin Sans Thin"/>
              </a:rPr>
              <a:t>10</a:t>
            </a:r>
            <a:endParaRPr/>
          </a:p>
        </p:txBody>
      </p:sp>
      <p:sp>
        <p:nvSpPr>
          <p:cNvPr id="356" name="Google Shape;356;p23"/>
          <p:cNvSpPr txBox="1"/>
          <p:nvPr/>
        </p:nvSpPr>
        <p:spPr>
          <a:xfrm>
            <a:off x="606299" y="1061021"/>
            <a:ext cx="3385500" cy="47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99" u="none" cap="none" strike="noStrike">
                <a:solidFill>
                  <a:srgbClr val="EDEDE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뉴스 등 방송 콘텐츠 </a:t>
            </a:r>
            <a:endParaRPr/>
          </a:p>
          <a:p>
            <a:pPr indent="0" lvl="0" marL="0" marR="0" rtl="0" algn="l">
              <a:lnSpc>
                <a:spcPct val="12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99" u="none" cap="none" strike="noStrike">
                <a:solidFill>
                  <a:srgbClr val="EDEDED"/>
                </a:solidFill>
                <a:latin typeface="Calibri"/>
                <a:ea typeface="Calibri"/>
                <a:cs typeface="Calibri"/>
                <a:sym typeface="Calibri"/>
              </a:rPr>
              <a:t>실시간 자막 변환 기술 개발</a:t>
            </a:r>
            <a:endParaRPr/>
          </a:p>
        </p:txBody>
      </p:sp>
      <p:sp>
        <p:nvSpPr>
          <p:cNvPr id="357" name="Google Shape;357;p23"/>
          <p:cNvSpPr txBox="1"/>
          <p:nvPr/>
        </p:nvSpPr>
        <p:spPr>
          <a:xfrm>
            <a:off x="606299" y="1580281"/>
            <a:ext cx="294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99" u="none" cap="none" strike="noStrike">
                <a:solidFill>
                  <a:srgbClr val="EDEDE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AICC</a:t>
            </a:r>
            <a:endParaRPr/>
          </a:p>
        </p:txBody>
      </p:sp>
      <p:sp>
        <p:nvSpPr>
          <p:cNvPr id="358" name="Google Shape;358;p23"/>
          <p:cNvSpPr txBox="1"/>
          <p:nvPr/>
        </p:nvSpPr>
        <p:spPr>
          <a:xfrm>
            <a:off x="3720011" y="911311"/>
            <a:ext cx="13298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Helvetica Neue Light"/>
                <a:ea typeface="Helvetica Neue Light"/>
                <a:cs typeface="Helvetica Neue Light"/>
                <a:sym typeface="Helvetica Neue Light"/>
              </a:rPr>
              <a:t>Solution Experiment</a:t>
            </a:r>
            <a:endParaRPr/>
          </a:p>
        </p:txBody>
      </p:sp>
      <p:sp>
        <p:nvSpPr>
          <p:cNvPr id="359" name="Google Shape;359;p23"/>
          <p:cNvSpPr txBox="1"/>
          <p:nvPr/>
        </p:nvSpPr>
        <p:spPr>
          <a:xfrm>
            <a:off x="3672392" y="1271149"/>
            <a:ext cx="165870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599">
                <a:latin typeface="Calibri"/>
                <a:ea typeface="Calibri"/>
                <a:cs typeface="Calibri"/>
                <a:sym typeface="Calibri"/>
              </a:rPr>
              <a:t>OpenAI Whisper</a:t>
            </a:r>
            <a:endParaRPr b="1"/>
          </a:p>
        </p:txBody>
      </p:sp>
      <p:grpSp>
        <p:nvGrpSpPr>
          <p:cNvPr id="360" name="Google Shape;360;p23"/>
          <p:cNvGrpSpPr/>
          <p:nvPr/>
        </p:nvGrpSpPr>
        <p:grpSpPr>
          <a:xfrm>
            <a:off x="3964625" y="5762213"/>
            <a:ext cx="13053487" cy="2049125"/>
            <a:chOff x="3964625" y="3746375"/>
            <a:chExt cx="13053487" cy="2049125"/>
          </a:xfrm>
        </p:grpSpPr>
        <p:pic>
          <p:nvPicPr>
            <p:cNvPr id="361" name="Google Shape;361;p23"/>
            <p:cNvPicPr preferRelativeResize="0"/>
            <p:nvPr/>
          </p:nvPicPr>
          <p:blipFill rotWithShape="1">
            <a:blip r:embed="rId8">
              <a:alphaModFix/>
            </a:blip>
            <a:srcRect b="60639" l="6445" r="0" t="8576"/>
            <a:stretch/>
          </p:blipFill>
          <p:spPr>
            <a:xfrm>
              <a:off x="3964625" y="3746375"/>
              <a:ext cx="8303104" cy="2049125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62" name="Google Shape;362;p23"/>
            <p:cNvCxnSpPr/>
            <p:nvPr/>
          </p:nvCxnSpPr>
          <p:spPr>
            <a:xfrm>
              <a:off x="4833235" y="5390435"/>
              <a:ext cx="7815300" cy="0"/>
            </a:xfrm>
            <a:prstGeom prst="straightConnector1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63" name="Google Shape;363;p23"/>
            <p:cNvSpPr txBox="1"/>
            <p:nvPr/>
          </p:nvSpPr>
          <p:spPr>
            <a:xfrm>
              <a:off x="11608212" y="5079239"/>
              <a:ext cx="54099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2000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299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vRam 약 1GB 기본 점유</a:t>
              </a:r>
              <a:endParaRPr i="1" sz="2299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364" name="Google Shape;364;p23"/>
            <p:cNvCxnSpPr/>
            <p:nvPr/>
          </p:nvCxnSpPr>
          <p:spPr>
            <a:xfrm>
              <a:off x="11663425" y="4036150"/>
              <a:ext cx="403500" cy="0"/>
            </a:xfrm>
            <a:prstGeom prst="straightConnector1">
              <a:avLst/>
            </a:prstGeom>
            <a:noFill/>
            <a:ln cap="flat" cmpd="sng" w="38100">
              <a:solidFill>
                <a:srgbClr val="0000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65" name="Google Shape;365;p23"/>
            <p:cNvCxnSpPr/>
            <p:nvPr/>
          </p:nvCxnSpPr>
          <p:spPr>
            <a:xfrm>
              <a:off x="11663425" y="5390425"/>
              <a:ext cx="403500" cy="0"/>
            </a:xfrm>
            <a:prstGeom prst="straightConnector1">
              <a:avLst/>
            </a:prstGeom>
            <a:noFill/>
            <a:ln cap="flat" cmpd="sng" w="38100">
              <a:solidFill>
                <a:srgbClr val="0000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66" name="Google Shape;366;p23"/>
            <p:cNvCxnSpPr/>
            <p:nvPr/>
          </p:nvCxnSpPr>
          <p:spPr>
            <a:xfrm>
              <a:off x="12066925" y="4036150"/>
              <a:ext cx="20700" cy="1397100"/>
            </a:xfrm>
            <a:prstGeom prst="straightConnector1">
              <a:avLst/>
            </a:prstGeom>
            <a:noFill/>
            <a:ln cap="flat" cmpd="sng" w="38100">
              <a:solidFill>
                <a:srgbClr val="0000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67" name="Google Shape;367;p23"/>
            <p:cNvSpPr txBox="1"/>
            <p:nvPr/>
          </p:nvSpPr>
          <p:spPr>
            <a:xfrm>
              <a:off x="11369012" y="4406664"/>
              <a:ext cx="5409900" cy="43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2000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799">
                  <a:solidFill>
                    <a:srgbClr val="373737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whisper</a:t>
              </a:r>
              <a:r>
                <a:rPr b="1" lang="en-US" sz="2799">
                  <a:solidFill>
                    <a:srgbClr val="373737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 : </a:t>
              </a:r>
              <a:r>
                <a:rPr b="1" lang="en-US" sz="2799">
                  <a:solidFill>
                    <a:srgbClr val="6D5FD8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약 2.5GB 점유</a:t>
              </a:r>
              <a:endParaRPr b="1" sz="2799">
                <a:solidFill>
                  <a:srgbClr val="6D5FD8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368" name="Google Shape;368;p23"/>
          <p:cNvSpPr txBox="1"/>
          <p:nvPr/>
        </p:nvSpPr>
        <p:spPr>
          <a:xfrm>
            <a:off x="3864120" y="5248600"/>
            <a:ext cx="54396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99">
                <a:solidFill>
                  <a:srgbClr val="37373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GPU vRam</a:t>
            </a:r>
            <a:endParaRPr b="1">
              <a:solidFill>
                <a:srgbClr val="373737"/>
              </a:solidFill>
            </a:endParaRPr>
          </a:p>
        </p:txBody>
      </p:sp>
      <p:sp>
        <p:nvSpPr>
          <p:cNvPr id="369" name="Google Shape;369;p23"/>
          <p:cNvSpPr txBox="1"/>
          <p:nvPr/>
        </p:nvSpPr>
        <p:spPr>
          <a:xfrm>
            <a:off x="3864120" y="8432850"/>
            <a:ext cx="54396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99">
                <a:solidFill>
                  <a:srgbClr val="37373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Inference Time</a:t>
            </a:r>
            <a:endParaRPr b="1">
              <a:solidFill>
                <a:srgbClr val="373737"/>
              </a:solidFill>
            </a:endParaRPr>
          </a:p>
        </p:txBody>
      </p:sp>
      <p:sp>
        <p:nvSpPr>
          <p:cNvPr id="370" name="Google Shape;370;p23"/>
          <p:cNvSpPr txBox="1"/>
          <p:nvPr/>
        </p:nvSpPr>
        <p:spPr>
          <a:xfrm>
            <a:off x="3878971" y="8990550"/>
            <a:ext cx="72360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99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10분 영상(음성) 기준 </a:t>
            </a:r>
            <a:r>
              <a:rPr b="1" lang="en-US" sz="2799">
                <a:solidFill>
                  <a:srgbClr val="6D5FD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약 30초 내외 소요</a:t>
            </a:r>
            <a:endParaRPr b="1" sz="2799">
              <a:solidFill>
                <a:srgbClr val="6D5FD8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371" name="Google Shape;371;p23"/>
          <p:cNvGrpSpPr/>
          <p:nvPr/>
        </p:nvGrpSpPr>
        <p:grpSpPr>
          <a:xfrm>
            <a:off x="4459558" y="3834525"/>
            <a:ext cx="12499212" cy="948000"/>
            <a:chOff x="4459558" y="5652800"/>
            <a:chExt cx="12499212" cy="948000"/>
          </a:xfrm>
        </p:grpSpPr>
        <p:sp>
          <p:nvSpPr>
            <p:cNvPr id="372" name="Google Shape;372;p23"/>
            <p:cNvSpPr txBox="1"/>
            <p:nvPr/>
          </p:nvSpPr>
          <p:spPr>
            <a:xfrm>
              <a:off x="4459558" y="5911400"/>
              <a:ext cx="3385500" cy="43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2000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799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PreProcessing Data</a:t>
              </a:r>
              <a:endParaRPr sz="2799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73" name="Google Shape;373;p23"/>
            <p:cNvSpPr/>
            <p:nvPr/>
          </p:nvSpPr>
          <p:spPr>
            <a:xfrm>
              <a:off x="8213250" y="5695850"/>
              <a:ext cx="289800" cy="861900"/>
            </a:xfrm>
            <a:prstGeom prst="chevron">
              <a:avLst>
                <a:gd fmla="val 50000" name="adj"/>
              </a:avLst>
            </a:prstGeom>
            <a:solidFill>
              <a:srgbClr val="6D5F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" name="Google Shape;374;p23"/>
            <p:cNvSpPr txBox="1"/>
            <p:nvPr/>
          </p:nvSpPr>
          <p:spPr>
            <a:xfrm>
              <a:off x="9444686" y="5652800"/>
              <a:ext cx="2335500" cy="94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2000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799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Whisper </a:t>
              </a:r>
              <a:endParaRPr b="1" sz="2799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0" lvl="0" marL="0" marR="0" rtl="0" algn="ctr">
                <a:lnSpc>
                  <a:spcPct val="12000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799">
                  <a:solidFill>
                    <a:schemeClr val="dk1"/>
                  </a:solidFill>
                  <a:highlight>
                    <a:srgbClr val="CFE2F3"/>
                  </a:highlight>
                  <a:latin typeface="Helvetica Neue"/>
                  <a:ea typeface="Helvetica Neue"/>
                  <a:cs typeface="Helvetica Neue"/>
                  <a:sym typeface="Helvetica Neue"/>
                </a:rPr>
                <a:t>Small</a:t>
              </a:r>
              <a:r>
                <a:rPr b="1" lang="en-US" sz="2799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 Model</a:t>
              </a:r>
              <a:endParaRPr b="1" sz="2799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75" name="Google Shape;375;p23"/>
            <p:cNvSpPr/>
            <p:nvPr/>
          </p:nvSpPr>
          <p:spPr>
            <a:xfrm>
              <a:off x="12235050" y="5695850"/>
              <a:ext cx="289800" cy="861900"/>
            </a:xfrm>
            <a:prstGeom prst="chevron">
              <a:avLst>
                <a:gd fmla="val 50000" name="adj"/>
              </a:avLst>
            </a:prstGeom>
            <a:solidFill>
              <a:srgbClr val="6D5F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" name="Google Shape;376;p23"/>
            <p:cNvSpPr txBox="1"/>
            <p:nvPr/>
          </p:nvSpPr>
          <p:spPr>
            <a:xfrm>
              <a:off x="13462270" y="5911400"/>
              <a:ext cx="3496500" cy="43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2000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799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STT Data</a:t>
              </a:r>
              <a:endParaRPr sz="2799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377" name="Google Shape;377;p23"/>
          <p:cNvSpPr txBox="1"/>
          <p:nvPr/>
        </p:nvSpPr>
        <p:spPr>
          <a:xfrm>
            <a:off x="3864123" y="2906600"/>
            <a:ext cx="124992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99">
                <a:solidFill>
                  <a:srgbClr val="37373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⑤ </a:t>
            </a:r>
            <a:r>
              <a:rPr lang="en-US" sz="2799">
                <a:solidFill>
                  <a:srgbClr val="37373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Whisper </a:t>
            </a:r>
            <a:r>
              <a:rPr b="1" lang="en-US" sz="2799">
                <a:solidFill>
                  <a:srgbClr val="373737"/>
                </a:solidFill>
                <a:highlight>
                  <a:srgbClr val="CFE2F3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small</a:t>
            </a:r>
            <a:r>
              <a:rPr lang="en-US" sz="2799">
                <a:solidFill>
                  <a:srgbClr val="37373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799">
                <a:solidFill>
                  <a:srgbClr val="37373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Model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2F2"/>
        </a:solidFill>
      </p:bgPr>
    </p:bg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24"/>
          <p:cNvSpPr/>
          <p:nvPr/>
        </p:nvSpPr>
        <p:spPr>
          <a:xfrm>
            <a:off x="0" y="0"/>
            <a:ext cx="2893763" cy="10285714"/>
          </a:xfrm>
          <a:custGeom>
            <a:rect b="b" l="l" r="r" t="t"/>
            <a:pathLst>
              <a:path extrusionOk="0" h="10285714" w="2893763">
                <a:moveTo>
                  <a:pt x="0" y="0"/>
                </a:moveTo>
                <a:lnTo>
                  <a:pt x="2893763" y="0"/>
                </a:lnTo>
                <a:lnTo>
                  <a:pt x="2893763" y="10285714"/>
                </a:lnTo>
                <a:lnTo>
                  <a:pt x="0" y="1028571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19" r="-29" t="0"/>
            </a:stretch>
          </a:blipFill>
          <a:ln>
            <a:noFill/>
          </a:ln>
        </p:spPr>
      </p:sp>
      <p:sp>
        <p:nvSpPr>
          <p:cNvPr id="383" name="Google Shape;383;p24"/>
          <p:cNvSpPr/>
          <p:nvPr/>
        </p:nvSpPr>
        <p:spPr>
          <a:xfrm>
            <a:off x="514859" y="846873"/>
            <a:ext cx="428694" cy="21429"/>
          </a:xfrm>
          <a:custGeom>
            <a:rect b="b" l="l" r="r" t="t"/>
            <a:pathLst>
              <a:path extrusionOk="0" h="21429" w="428694">
                <a:moveTo>
                  <a:pt x="0" y="0"/>
                </a:moveTo>
                <a:lnTo>
                  <a:pt x="428694" y="0"/>
                </a:lnTo>
                <a:lnTo>
                  <a:pt x="428694" y="21429"/>
                </a:lnTo>
                <a:lnTo>
                  <a:pt x="0" y="2142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15238" l="0" r="0" t="-15229"/>
            </a:stretch>
          </a:blipFill>
          <a:ln>
            <a:noFill/>
          </a:ln>
        </p:spPr>
      </p:sp>
      <p:sp>
        <p:nvSpPr>
          <p:cNvPr id="384" name="Google Shape;384;p24"/>
          <p:cNvSpPr/>
          <p:nvPr/>
        </p:nvSpPr>
        <p:spPr>
          <a:xfrm>
            <a:off x="3763613" y="375811"/>
            <a:ext cx="201010" cy="201010"/>
          </a:xfrm>
          <a:custGeom>
            <a:rect b="b" l="l" r="r" t="t"/>
            <a:pathLst>
              <a:path extrusionOk="0" h="201010" w="201010">
                <a:moveTo>
                  <a:pt x="0" y="0"/>
                </a:moveTo>
                <a:lnTo>
                  <a:pt x="201010" y="0"/>
                </a:lnTo>
                <a:lnTo>
                  <a:pt x="201010" y="201010"/>
                </a:lnTo>
                <a:lnTo>
                  <a:pt x="0" y="20101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85" name="Google Shape;385;p24"/>
          <p:cNvSpPr/>
          <p:nvPr/>
        </p:nvSpPr>
        <p:spPr>
          <a:xfrm>
            <a:off x="3628571" y="375811"/>
            <a:ext cx="201010" cy="201010"/>
          </a:xfrm>
          <a:custGeom>
            <a:rect b="b" l="l" r="r" t="t"/>
            <a:pathLst>
              <a:path extrusionOk="0" h="201010" w="201010">
                <a:moveTo>
                  <a:pt x="0" y="0"/>
                </a:moveTo>
                <a:lnTo>
                  <a:pt x="201010" y="0"/>
                </a:lnTo>
                <a:lnTo>
                  <a:pt x="201010" y="201010"/>
                </a:lnTo>
                <a:lnTo>
                  <a:pt x="0" y="20101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86" name="Google Shape;386;p24"/>
          <p:cNvSpPr txBox="1"/>
          <p:nvPr/>
        </p:nvSpPr>
        <p:spPr>
          <a:xfrm>
            <a:off x="929535" y="8352897"/>
            <a:ext cx="3042600" cy="16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0">
                <a:solidFill>
                  <a:srgbClr val="EDEDED"/>
                </a:solidFill>
                <a:latin typeface="Josefin Sans Thin"/>
                <a:ea typeface="Josefin Sans Thin"/>
                <a:cs typeface="Josefin Sans Thin"/>
                <a:sym typeface="Josefin Sans Thin"/>
              </a:rPr>
              <a:t>11</a:t>
            </a:r>
            <a:endParaRPr/>
          </a:p>
        </p:txBody>
      </p:sp>
      <p:sp>
        <p:nvSpPr>
          <p:cNvPr id="387" name="Google Shape;387;p24"/>
          <p:cNvSpPr/>
          <p:nvPr/>
        </p:nvSpPr>
        <p:spPr>
          <a:xfrm>
            <a:off x="3333379" y="2391069"/>
            <a:ext cx="14423809" cy="7471455"/>
          </a:xfrm>
          <a:custGeom>
            <a:rect b="b" l="l" r="r" t="t"/>
            <a:pathLst>
              <a:path extrusionOk="0" h="7471455" w="14423809">
                <a:moveTo>
                  <a:pt x="0" y="0"/>
                </a:moveTo>
                <a:lnTo>
                  <a:pt x="14423809" y="0"/>
                </a:lnTo>
                <a:lnTo>
                  <a:pt x="14423809" y="7471455"/>
                </a:lnTo>
                <a:lnTo>
                  <a:pt x="0" y="747145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-19" l="0" r="0" t="-9"/>
            </a:stretch>
          </a:blipFill>
          <a:ln>
            <a:noFill/>
          </a:ln>
        </p:spPr>
      </p:sp>
      <p:sp>
        <p:nvSpPr>
          <p:cNvPr id="388" name="Google Shape;388;p24"/>
          <p:cNvSpPr txBox="1"/>
          <p:nvPr/>
        </p:nvSpPr>
        <p:spPr>
          <a:xfrm>
            <a:off x="606299" y="1061021"/>
            <a:ext cx="3385500" cy="47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99" u="none" cap="none" strike="noStrike">
                <a:solidFill>
                  <a:srgbClr val="EDEDE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뉴스 등 방송 콘텐츠 </a:t>
            </a:r>
            <a:endParaRPr/>
          </a:p>
          <a:p>
            <a:pPr indent="0" lvl="0" marL="0" marR="0" rtl="0" algn="l">
              <a:lnSpc>
                <a:spcPct val="12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99" u="none" cap="none" strike="noStrike">
                <a:solidFill>
                  <a:srgbClr val="EDEDED"/>
                </a:solidFill>
                <a:latin typeface="Calibri"/>
                <a:ea typeface="Calibri"/>
                <a:cs typeface="Calibri"/>
                <a:sym typeface="Calibri"/>
              </a:rPr>
              <a:t>실시간 자막 변환 기술 개발</a:t>
            </a:r>
            <a:endParaRPr/>
          </a:p>
        </p:txBody>
      </p:sp>
      <p:sp>
        <p:nvSpPr>
          <p:cNvPr id="389" name="Google Shape;389;p24"/>
          <p:cNvSpPr txBox="1"/>
          <p:nvPr/>
        </p:nvSpPr>
        <p:spPr>
          <a:xfrm>
            <a:off x="606299" y="1580281"/>
            <a:ext cx="294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99" u="none" cap="none" strike="noStrike">
                <a:solidFill>
                  <a:srgbClr val="EDEDE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AICC</a:t>
            </a:r>
            <a:endParaRPr/>
          </a:p>
        </p:txBody>
      </p:sp>
      <p:sp>
        <p:nvSpPr>
          <p:cNvPr id="390" name="Google Shape;390;p24"/>
          <p:cNvSpPr txBox="1"/>
          <p:nvPr/>
        </p:nvSpPr>
        <p:spPr>
          <a:xfrm>
            <a:off x="3720011" y="911311"/>
            <a:ext cx="13298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Helvetica Neue Light"/>
                <a:ea typeface="Helvetica Neue Light"/>
                <a:cs typeface="Helvetica Neue Light"/>
                <a:sym typeface="Helvetica Neue Light"/>
              </a:rPr>
              <a:t>Solution Experiment</a:t>
            </a:r>
            <a:endParaRPr/>
          </a:p>
        </p:txBody>
      </p:sp>
      <p:sp>
        <p:nvSpPr>
          <p:cNvPr id="391" name="Google Shape;391;p24"/>
          <p:cNvSpPr txBox="1"/>
          <p:nvPr/>
        </p:nvSpPr>
        <p:spPr>
          <a:xfrm>
            <a:off x="3672392" y="1271149"/>
            <a:ext cx="165870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599">
                <a:latin typeface="Calibri"/>
                <a:ea typeface="Calibri"/>
                <a:cs typeface="Calibri"/>
                <a:sym typeface="Calibri"/>
              </a:rPr>
              <a:t>Result Archiving</a:t>
            </a:r>
            <a:endParaRPr b="1"/>
          </a:p>
        </p:txBody>
      </p:sp>
      <p:pic>
        <p:nvPicPr>
          <p:cNvPr id="392" name="Google Shape;392;p24"/>
          <p:cNvPicPr preferRelativeResize="0"/>
          <p:nvPr/>
        </p:nvPicPr>
        <p:blipFill rotWithShape="1">
          <a:blip r:embed="rId8">
            <a:alphaModFix/>
          </a:blip>
          <a:srcRect b="54452" l="0" r="60369" t="0"/>
          <a:stretch/>
        </p:blipFill>
        <p:spPr>
          <a:xfrm>
            <a:off x="6011888" y="2892500"/>
            <a:ext cx="9201075" cy="5690100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p24"/>
          <p:cNvSpPr txBox="1"/>
          <p:nvPr/>
        </p:nvSpPr>
        <p:spPr>
          <a:xfrm>
            <a:off x="6751046" y="8859550"/>
            <a:ext cx="72360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99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자체 CLOUD 구축 및 데이터 아카이빙</a:t>
            </a:r>
            <a:endParaRPr b="1" sz="2799">
              <a:solidFill>
                <a:srgbClr val="6D5FD8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94" name="Google Shape;394;p24"/>
          <p:cNvSpPr txBox="1"/>
          <p:nvPr/>
        </p:nvSpPr>
        <p:spPr>
          <a:xfrm>
            <a:off x="12042198" y="9290350"/>
            <a:ext cx="4535100" cy="19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99">
                <a:solidFill>
                  <a:srgbClr val="FF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*  </a:t>
            </a:r>
            <a:r>
              <a:rPr b="1" lang="en-US" sz="1299">
                <a:solidFill>
                  <a:srgbClr val="FF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아카이빙 : 데이터를 체계적으로 수집하고 보관하는 행위</a:t>
            </a:r>
            <a:endParaRPr b="1" sz="1299">
              <a:solidFill>
                <a:srgbClr val="FF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2F2"/>
        </a:solidFill>
      </p:bgPr>
    </p:bg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25"/>
          <p:cNvSpPr/>
          <p:nvPr/>
        </p:nvSpPr>
        <p:spPr>
          <a:xfrm>
            <a:off x="0" y="0"/>
            <a:ext cx="2893763" cy="10285714"/>
          </a:xfrm>
          <a:custGeom>
            <a:rect b="b" l="l" r="r" t="t"/>
            <a:pathLst>
              <a:path extrusionOk="0" h="10285714" w="2893763">
                <a:moveTo>
                  <a:pt x="0" y="0"/>
                </a:moveTo>
                <a:lnTo>
                  <a:pt x="2893763" y="0"/>
                </a:lnTo>
                <a:lnTo>
                  <a:pt x="2893763" y="10285714"/>
                </a:lnTo>
                <a:lnTo>
                  <a:pt x="0" y="1028571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24" r="-24" t="0"/>
            </a:stretch>
          </a:blipFill>
          <a:ln>
            <a:noFill/>
          </a:ln>
        </p:spPr>
      </p:sp>
      <p:sp>
        <p:nvSpPr>
          <p:cNvPr id="400" name="Google Shape;400;p25"/>
          <p:cNvSpPr/>
          <p:nvPr/>
        </p:nvSpPr>
        <p:spPr>
          <a:xfrm>
            <a:off x="514859" y="846873"/>
            <a:ext cx="428694" cy="21429"/>
          </a:xfrm>
          <a:custGeom>
            <a:rect b="b" l="l" r="r" t="t"/>
            <a:pathLst>
              <a:path extrusionOk="0" h="21429" w="428694">
                <a:moveTo>
                  <a:pt x="0" y="0"/>
                </a:moveTo>
                <a:lnTo>
                  <a:pt x="428694" y="0"/>
                </a:lnTo>
                <a:lnTo>
                  <a:pt x="428694" y="21429"/>
                </a:lnTo>
                <a:lnTo>
                  <a:pt x="0" y="2142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15233" l="0" r="0" t="-15233"/>
            </a:stretch>
          </a:blipFill>
          <a:ln>
            <a:noFill/>
          </a:ln>
        </p:spPr>
      </p:sp>
      <p:sp>
        <p:nvSpPr>
          <p:cNvPr id="401" name="Google Shape;401;p25"/>
          <p:cNvSpPr/>
          <p:nvPr/>
        </p:nvSpPr>
        <p:spPr>
          <a:xfrm>
            <a:off x="3763613" y="375811"/>
            <a:ext cx="201010" cy="201010"/>
          </a:xfrm>
          <a:custGeom>
            <a:rect b="b" l="l" r="r" t="t"/>
            <a:pathLst>
              <a:path extrusionOk="0" h="201010" w="201010">
                <a:moveTo>
                  <a:pt x="0" y="0"/>
                </a:moveTo>
                <a:lnTo>
                  <a:pt x="201010" y="0"/>
                </a:lnTo>
                <a:lnTo>
                  <a:pt x="201010" y="201010"/>
                </a:lnTo>
                <a:lnTo>
                  <a:pt x="0" y="20101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02" name="Google Shape;402;p25"/>
          <p:cNvSpPr/>
          <p:nvPr/>
        </p:nvSpPr>
        <p:spPr>
          <a:xfrm>
            <a:off x="3628571" y="375811"/>
            <a:ext cx="201010" cy="201010"/>
          </a:xfrm>
          <a:custGeom>
            <a:rect b="b" l="l" r="r" t="t"/>
            <a:pathLst>
              <a:path extrusionOk="0" h="201010" w="201010">
                <a:moveTo>
                  <a:pt x="0" y="0"/>
                </a:moveTo>
                <a:lnTo>
                  <a:pt x="201010" y="0"/>
                </a:lnTo>
                <a:lnTo>
                  <a:pt x="201010" y="201010"/>
                </a:lnTo>
                <a:lnTo>
                  <a:pt x="0" y="20101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aphicFrame>
        <p:nvGraphicFramePr>
          <p:cNvPr id="403" name="Google Shape;403;p25"/>
          <p:cNvGraphicFramePr/>
          <p:nvPr/>
        </p:nvGraphicFramePr>
        <p:xfrm>
          <a:off x="3243304" y="262369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{BF12AF2A-0751-4D49-A325-296097A4A952}</a:tableStyleId>
              </a:tblPr>
              <a:tblGrid>
                <a:gridCol w="1580250"/>
                <a:gridCol w="4282075"/>
                <a:gridCol w="4374500"/>
                <a:gridCol w="4516775"/>
              </a:tblGrid>
              <a:tr h="1617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300" u="none" cap="none" strike="noStrike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금주</a:t>
                      </a:r>
                      <a:endParaRPr sz="1100" u="none" cap="none" strike="noStrike"/>
                    </a:p>
                    <a:p>
                      <a:pPr indent="0" lvl="0" marL="0" marR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300" u="none" cap="none" strike="noStrike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활동계획</a:t>
                      </a:r>
                      <a:endParaRPr/>
                    </a:p>
                  </a:txBody>
                  <a:tcPr marT="91450" marB="91450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DEDED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-248285" lvl="1" marL="496571" marR="0" rtl="0" algn="l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300"/>
                        <a:buFont typeface="Arial"/>
                        <a:buAutoNum type="arabicPeriod"/>
                      </a:pPr>
                      <a:r>
                        <a:rPr lang="en-US" sz="23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상용 Solution 및 SOTA Model  Evaluation Metric(WER 등)  분석 마무리</a:t>
                      </a:r>
                      <a:endParaRPr sz="23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248284" lvl="1" marL="496571" marR="0" rtl="0" algn="l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2300"/>
                        <a:buAutoNum type="arabicPeriod"/>
                      </a:pPr>
                      <a:r>
                        <a:rPr lang="en-US" sz="2300"/>
                        <a:t>연구 방향성 확정 (</a:t>
                      </a:r>
                      <a:r>
                        <a:rPr b="1" lang="en-US" sz="2300"/>
                        <a:t>Implementation</a:t>
                      </a:r>
                      <a:r>
                        <a:rPr lang="en-US" sz="2300"/>
                        <a:t> </a:t>
                      </a:r>
                      <a:r>
                        <a:rPr i="1" lang="en-US" sz="2300"/>
                        <a:t>vs</a:t>
                      </a:r>
                      <a:r>
                        <a:rPr lang="en-US" sz="2300"/>
                        <a:t> </a:t>
                      </a:r>
                      <a:r>
                        <a:rPr b="1" lang="en-US" sz="2300"/>
                        <a:t>Research</a:t>
                      </a:r>
                      <a:r>
                        <a:rPr lang="en-US" sz="2300"/>
                        <a:t>)</a:t>
                      </a:r>
                      <a:endParaRPr sz="2300"/>
                    </a:p>
                  </a:txBody>
                  <a:tcPr marT="91450" marB="91450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hMerge="1"/>
                <a:tc hMerge="1"/>
              </a:tr>
              <a:tr h="5337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</a:txBody>
                  <a:tcPr marT="91450" marB="91450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팀장 (박성준)</a:t>
                      </a:r>
                      <a:endParaRPr sz="1100" u="none" cap="none" strike="noStrike"/>
                    </a:p>
                  </a:txBody>
                  <a:tcPr marT="91450" marB="91450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팀원 1 (김기흥)</a:t>
                      </a:r>
                      <a:endParaRPr sz="1100" u="none" cap="none" strike="noStrike"/>
                    </a:p>
                  </a:txBody>
                  <a:tcPr marT="91450" marB="91450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팀원 2 (하은지)</a:t>
                      </a:r>
                      <a:endParaRPr sz="1100" u="none" cap="none" strike="noStrike"/>
                    </a:p>
                  </a:txBody>
                  <a:tcPr marT="91450" marB="91450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</a:tr>
              <a:tr h="26435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300" u="none" cap="none" strike="noStrike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금주</a:t>
                      </a:r>
                      <a:endParaRPr sz="1100" u="none" cap="none" strike="noStrike"/>
                    </a:p>
                    <a:p>
                      <a:pPr indent="0" lvl="0" marL="0" marR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300" u="none" cap="none" strike="noStrike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개인별</a:t>
                      </a:r>
                      <a:endParaRPr/>
                    </a:p>
                    <a:p>
                      <a:pPr indent="0" lvl="0" marL="0" marR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300" u="none" cap="none" strike="noStrike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활동계획</a:t>
                      </a:r>
                      <a:endParaRPr/>
                    </a:p>
                  </a:txBody>
                  <a:tcPr marT="91450" marB="91450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indent="-205105" lvl="1" marL="410213" marR="0" rtl="0" algn="l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AutoNum type="arabicPeriod"/>
                      </a:pPr>
                      <a:r>
                        <a:rPr lang="en-US" sz="19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Watson,</a:t>
                      </a:r>
                      <a:r>
                        <a:rPr lang="en-US" sz="1900"/>
                        <a:t> </a:t>
                      </a:r>
                      <a:r>
                        <a:rPr lang="en-US" sz="1900"/>
                        <a:t>whisper</a:t>
                      </a:r>
                      <a:r>
                        <a:rPr lang="en-US" sz="19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AI 등 상용 Solution Evaluation 결과 도출</a:t>
                      </a:r>
                      <a:endParaRPr sz="1100" u="none" cap="none" strike="noStrike"/>
                    </a:p>
                    <a:p>
                      <a:pPr indent="-273475" lvl="2" marL="820425" marR="0" rtl="0" algn="l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Char char="⚬"/>
                      </a:pPr>
                      <a:r>
                        <a:rPr lang="en-US" sz="19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Preprocessing Data</a:t>
                      </a:r>
                      <a:endParaRPr/>
                    </a:p>
                  </a:txBody>
                  <a:tcPr marT="91450" marB="91450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-205105" lvl="1" marL="410212" marR="0" rtl="0" algn="l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AutoNum type="arabicPeriod"/>
                      </a:pPr>
                      <a:r>
                        <a:rPr lang="en-US" sz="1900"/>
                        <a:t>Speech Recognition </a:t>
                      </a:r>
                      <a:r>
                        <a:rPr lang="en-US" sz="19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관련 SOTA Paper</a:t>
                      </a:r>
                      <a:r>
                        <a:rPr lang="en-US" sz="1900"/>
                        <a:t> / Model </a:t>
                      </a:r>
                      <a:r>
                        <a:rPr lang="en-US" sz="1900"/>
                        <a:t>r</a:t>
                      </a:r>
                      <a:r>
                        <a:rPr lang="en-US" sz="1900"/>
                        <a:t>etraining 여부 조사</a:t>
                      </a:r>
                      <a:endParaRPr sz="1900"/>
                    </a:p>
                    <a:p>
                      <a:pPr indent="-205105" lvl="1" marL="410213" marR="0" rtl="0" algn="l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900"/>
                        <a:buAutoNum type="arabicPeriod"/>
                      </a:pPr>
                      <a:r>
                        <a:rPr lang="en-US" sz="1900"/>
                        <a:t>retraining 가능한 model(kaldi) 실험</a:t>
                      </a:r>
                      <a:endParaRPr sz="1900"/>
                    </a:p>
                    <a:p>
                      <a:pPr indent="0" lvl="0" marL="914400" marR="0" rtl="0" algn="l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50" marB="91450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-349250" lvl="0" marL="457200" rtl="0" algn="l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900"/>
                        <a:buAutoNum type="arabicPeriod"/>
                      </a:pPr>
                      <a:r>
                        <a:rPr lang="en-US" sz="1900">
                          <a:solidFill>
                            <a:schemeClr val="dk1"/>
                          </a:solidFill>
                        </a:rPr>
                        <a:t>원본 자막(.vtt) 정제작업</a:t>
                      </a:r>
                      <a:endParaRPr sz="1900"/>
                    </a:p>
                    <a:p>
                      <a:pPr indent="-349250" lvl="0" marL="457200" rtl="0" algn="l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900"/>
                        <a:buAutoNum type="arabicPeriod"/>
                      </a:pPr>
                      <a:r>
                        <a:rPr lang="en-US" sz="1900">
                          <a:solidFill>
                            <a:schemeClr val="dk1"/>
                          </a:solidFill>
                        </a:rPr>
                        <a:t>retraining 가능한 Models Evaluation 결과 도출</a:t>
                      </a:r>
                      <a:endParaRPr sz="1900"/>
                    </a:p>
                  </a:txBody>
                  <a:tcPr marT="91450" marB="91450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18205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300" u="none" cap="none" strike="noStrike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차주</a:t>
                      </a:r>
                      <a:endParaRPr sz="1100" u="none" cap="none" strike="noStrike"/>
                    </a:p>
                    <a:p>
                      <a:pPr indent="0" lvl="0" marL="0" marR="0" rtl="0" algn="ctr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300" u="none" cap="none" strike="noStrike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활동계획</a:t>
                      </a:r>
                      <a:endParaRPr/>
                    </a:p>
                  </a:txBody>
                  <a:tcPr marT="91450" marB="91450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DEDED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  </a:t>
                      </a:r>
                      <a:r>
                        <a:rPr lang="en-US" sz="2300" u="none" cap="none" strike="noStrike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STT Engine Baseline Code 구성 </a:t>
                      </a:r>
                      <a:endParaRPr/>
                    </a:p>
                  </a:txBody>
                  <a:tcPr marT="91450" marB="91450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hMerge="1"/>
                <a:tc hMerge="1"/>
              </a:tr>
            </a:tbl>
          </a:graphicData>
        </a:graphic>
      </p:graphicFrame>
      <p:sp>
        <p:nvSpPr>
          <p:cNvPr id="404" name="Google Shape;404;p25"/>
          <p:cNvSpPr txBox="1"/>
          <p:nvPr/>
        </p:nvSpPr>
        <p:spPr>
          <a:xfrm>
            <a:off x="606299" y="1061021"/>
            <a:ext cx="3385476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99" u="none" cap="none" strike="noStrike">
                <a:solidFill>
                  <a:srgbClr val="EDEDE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뉴스 등 방송 콘텐츠 </a:t>
            </a:r>
            <a:endParaRPr/>
          </a:p>
          <a:p>
            <a:pPr indent="0" lvl="0" marL="0" marR="0" rtl="0" algn="l">
              <a:lnSpc>
                <a:spcPct val="12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99" u="none" cap="none" strike="noStrike">
                <a:solidFill>
                  <a:srgbClr val="EDEDED"/>
                </a:solidFill>
                <a:latin typeface="Calibri"/>
                <a:ea typeface="Calibri"/>
                <a:cs typeface="Calibri"/>
                <a:sym typeface="Calibri"/>
              </a:rPr>
              <a:t>실시간 자막 변환 기술 개발</a:t>
            </a:r>
            <a:endParaRPr/>
          </a:p>
        </p:txBody>
      </p:sp>
      <p:sp>
        <p:nvSpPr>
          <p:cNvPr id="405" name="Google Shape;405;p25"/>
          <p:cNvSpPr txBox="1"/>
          <p:nvPr/>
        </p:nvSpPr>
        <p:spPr>
          <a:xfrm>
            <a:off x="606299" y="1580281"/>
            <a:ext cx="2943106" cy="2095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99" u="none" cap="none" strike="noStrike">
                <a:solidFill>
                  <a:srgbClr val="EDEDE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AICC</a:t>
            </a:r>
            <a:endParaRPr/>
          </a:p>
        </p:txBody>
      </p:sp>
      <p:sp>
        <p:nvSpPr>
          <p:cNvPr id="406" name="Google Shape;406;p25"/>
          <p:cNvSpPr txBox="1"/>
          <p:nvPr/>
        </p:nvSpPr>
        <p:spPr>
          <a:xfrm>
            <a:off x="3796175" y="911300"/>
            <a:ext cx="8421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Activity Plan</a:t>
            </a:r>
            <a:endParaRPr sz="24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07" name="Google Shape;407;p25"/>
          <p:cNvSpPr txBox="1"/>
          <p:nvPr/>
        </p:nvSpPr>
        <p:spPr>
          <a:xfrm>
            <a:off x="3672392" y="1347349"/>
            <a:ext cx="32382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59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활동 계획</a:t>
            </a:r>
            <a:endParaRPr sz="5599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8" name="Google Shape;408;p25"/>
          <p:cNvSpPr txBox="1"/>
          <p:nvPr/>
        </p:nvSpPr>
        <p:spPr>
          <a:xfrm>
            <a:off x="929535" y="8352897"/>
            <a:ext cx="2985600" cy="16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0">
                <a:solidFill>
                  <a:srgbClr val="EDEDED"/>
                </a:solidFill>
                <a:latin typeface="Josefin Sans Thin"/>
                <a:ea typeface="Josefin Sans Thin"/>
                <a:cs typeface="Josefin Sans Thin"/>
                <a:sym typeface="Josefin Sans Thin"/>
              </a:rPr>
              <a:t>12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26"/>
          <p:cNvSpPr/>
          <p:nvPr/>
        </p:nvSpPr>
        <p:spPr>
          <a:xfrm rot="5400000">
            <a:off x="12852446" y="2696074"/>
            <a:ext cx="3917842" cy="3917842"/>
          </a:xfrm>
          <a:custGeom>
            <a:rect b="b" l="l" r="r" t="t"/>
            <a:pathLst>
              <a:path extrusionOk="0" h="3917842" w="3917842">
                <a:moveTo>
                  <a:pt x="0" y="0"/>
                </a:moveTo>
                <a:lnTo>
                  <a:pt x="3917842" y="0"/>
                </a:lnTo>
                <a:lnTo>
                  <a:pt x="3917842" y="3917842"/>
                </a:lnTo>
                <a:lnTo>
                  <a:pt x="0" y="391784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14" name="Google Shape;414;p26"/>
          <p:cNvSpPr/>
          <p:nvPr/>
        </p:nvSpPr>
        <p:spPr>
          <a:xfrm rot="5400000">
            <a:off x="12852446" y="-30535"/>
            <a:ext cx="3917842" cy="3917842"/>
          </a:xfrm>
          <a:custGeom>
            <a:rect b="b" l="l" r="r" t="t"/>
            <a:pathLst>
              <a:path extrusionOk="0" h="3917842" w="3917842">
                <a:moveTo>
                  <a:pt x="0" y="0"/>
                </a:moveTo>
                <a:lnTo>
                  <a:pt x="3917842" y="0"/>
                </a:lnTo>
                <a:lnTo>
                  <a:pt x="3917842" y="3917842"/>
                </a:lnTo>
                <a:lnTo>
                  <a:pt x="0" y="391784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15" name="Google Shape;415;p26"/>
          <p:cNvSpPr/>
          <p:nvPr/>
        </p:nvSpPr>
        <p:spPr>
          <a:xfrm rot="5400000">
            <a:off x="12852446" y="-2757144"/>
            <a:ext cx="3917842" cy="3917842"/>
          </a:xfrm>
          <a:custGeom>
            <a:rect b="b" l="l" r="r" t="t"/>
            <a:pathLst>
              <a:path extrusionOk="0" h="3917842" w="3917842">
                <a:moveTo>
                  <a:pt x="0" y="0"/>
                </a:moveTo>
                <a:lnTo>
                  <a:pt x="3917842" y="0"/>
                </a:lnTo>
                <a:lnTo>
                  <a:pt x="3917842" y="3917842"/>
                </a:lnTo>
                <a:lnTo>
                  <a:pt x="0" y="391784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16" name="Google Shape;416;p26"/>
          <p:cNvSpPr/>
          <p:nvPr/>
        </p:nvSpPr>
        <p:spPr>
          <a:xfrm rot="5400000">
            <a:off x="12852446" y="8149293"/>
            <a:ext cx="3917842" cy="3917842"/>
          </a:xfrm>
          <a:custGeom>
            <a:rect b="b" l="l" r="r" t="t"/>
            <a:pathLst>
              <a:path extrusionOk="0" h="3917842" w="3917842">
                <a:moveTo>
                  <a:pt x="0" y="0"/>
                </a:moveTo>
                <a:lnTo>
                  <a:pt x="3917842" y="0"/>
                </a:lnTo>
                <a:lnTo>
                  <a:pt x="3917842" y="3917842"/>
                </a:lnTo>
                <a:lnTo>
                  <a:pt x="0" y="391784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17" name="Google Shape;417;p26"/>
          <p:cNvSpPr/>
          <p:nvPr/>
        </p:nvSpPr>
        <p:spPr>
          <a:xfrm rot="5400000">
            <a:off x="12852446" y="5422684"/>
            <a:ext cx="3917842" cy="3917842"/>
          </a:xfrm>
          <a:custGeom>
            <a:rect b="b" l="l" r="r" t="t"/>
            <a:pathLst>
              <a:path extrusionOk="0" h="3917842" w="3917842">
                <a:moveTo>
                  <a:pt x="0" y="0"/>
                </a:moveTo>
                <a:lnTo>
                  <a:pt x="3917842" y="0"/>
                </a:lnTo>
                <a:lnTo>
                  <a:pt x="3917842" y="3917842"/>
                </a:lnTo>
                <a:lnTo>
                  <a:pt x="0" y="391784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18" name="Google Shape;418;p26"/>
          <p:cNvSpPr/>
          <p:nvPr/>
        </p:nvSpPr>
        <p:spPr>
          <a:xfrm>
            <a:off x="0" y="9994866"/>
            <a:ext cx="18438095" cy="300372"/>
          </a:xfrm>
          <a:custGeom>
            <a:rect b="b" l="l" r="r" t="t"/>
            <a:pathLst>
              <a:path extrusionOk="0" h="300372" w="18438095">
                <a:moveTo>
                  <a:pt x="0" y="0"/>
                </a:moveTo>
                <a:lnTo>
                  <a:pt x="18438095" y="0"/>
                </a:lnTo>
                <a:lnTo>
                  <a:pt x="18438095" y="300372"/>
                </a:lnTo>
                <a:lnTo>
                  <a:pt x="0" y="3003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-728" l="0" r="0" t="-729"/>
            </a:stretch>
          </a:blipFill>
          <a:ln>
            <a:noFill/>
          </a:ln>
        </p:spPr>
      </p:sp>
      <p:sp>
        <p:nvSpPr>
          <p:cNvPr id="419" name="Google Shape;419;p26"/>
          <p:cNvSpPr txBox="1"/>
          <p:nvPr/>
        </p:nvSpPr>
        <p:spPr>
          <a:xfrm>
            <a:off x="1356410" y="3275348"/>
            <a:ext cx="9610598" cy="4238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600" u="none" cap="none" strike="noStrike">
                <a:solidFill>
                  <a:srgbClr val="6D5FD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AICC</a:t>
            </a:r>
            <a:endParaRPr/>
          </a:p>
        </p:txBody>
      </p:sp>
      <p:sp>
        <p:nvSpPr>
          <p:cNvPr id="420" name="Google Shape;420;p26"/>
          <p:cNvSpPr/>
          <p:nvPr/>
        </p:nvSpPr>
        <p:spPr>
          <a:xfrm>
            <a:off x="1245923" y="3891290"/>
            <a:ext cx="8387940" cy="21429"/>
          </a:xfrm>
          <a:custGeom>
            <a:rect b="b" l="l" r="r" t="t"/>
            <a:pathLst>
              <a:path extrusionOk="0" h="21429" w="8387940">
                <a:moveTo>
                  <a:pt x="0" y="0"/>
                </a:moveTo>
                <a:lnTo>
                  <a:pt x="8387940" y="0"/>
                </a:lnTo>
                <a:lnTo>
                  <a:pt x="8387940" y="21429"/>
                </a:lnTo>
                <a:lnTo>
                  <a:pt x="0" y="2142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-16643" l="0" r="0" t="-16643"/>
            </a:stretch>
          </a:blipFill>
          <a:ln>
            <a:noFill/>
          </a:ln>
        </p:spPr>
      </p:sp>
      <p:sp>
        <p:nvSpPr>
          <p:cNvPr id="421" name="Google Shape;421;p26"/>
          <p:cNvSpPr/>
          <p:nvPr/>
        </p:nvSpPr>
        <p:spPr>
          <a:xfrm>
            <a:off x="1245923" y="6420933"/>
            <a:ext cx="8387940" cy="21429"/>
          </a:xfrm>
          <a:custGeom>
            <a:rect b="b" l="l" r="r" t="t"/>
            <a:pathLst>
              <a:path extrusionOk="0" h="21429" w="8387940">
                <a:moveTo>
                  <a:pt x="0" y="0"/>
                </a:moveTo>
                <a:lnTo>
                  <a:pt x="8387940" y="0"/>
                </a:lnTo>
                <a:lnTo>
                  <a:pt x="8387940" y="21429"/>
                </a:lnTo>
                <a:lnTo>
                  <a:pt x="0" y="2142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-16643" l="0" r="0" t="-16643"/>
            </a:stretch>
          </a:blipFill>
          <a:ln>
            <a:noFill/>
          </a:ln>
        </p:spPr>
      </p:sp>
      <p:sp>
        <p:nvSpPr>
          <p:cNvPr id="422" name="Google Shape;422;p26"/>
          <p:cNvSpPr txBox="1"/>
          <p:nvPr/>
        </p:nvSpPr>
        <p:spPr>
          <a:xfrm>
            <a:off x="1289744" y="4626278"/>
            <a:ext cx="14552400" cy="10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감사합니다</a:t>
            </a:r>
            <a:endParaRPr b="1"/>
          </a:p>
        </p:txBody>
      </p:sp>
      <p:sp>
        <p:nvSpPr>
          <p:cNvPr id="423" name="Google Shape;423;p26"/>
          <p:cNvSpPr txBox="1"/>
          <p:nvPr/>
        </p:nvSpPr>
        <p:spPr>
          <a:xfrm>
            <a:off x="1337363" y="6643544"/>
            <a:ext cx="13298205" cy="3524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김기흥 | 박성준 | 하은지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2F2"/>
        </a:solidFill>
      </p:bgPr>
    </p:bg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27"/>
          <p:cNvSpPr/>
          <p:nvPr/>
        </p:nvSpPr>
        <p:spPr>
          <a:xfrm>
            <a:off x="3413216" y="2546199"/>
            <a:ext cx="14423809" cy="7471455"/>
          </a:xfrm>
          <a:custGeom>
            <a:rect b="b" l="l" r="r" t="t"/>
            <a:pathLst>
              <a:path extrusionOk="0" h="7471455" w="14423809">
                <a:moveTo>
                  <a:pt x="0" y="0"/>
                </a:moveTo>
                <a:lnTo>
                  <a:pt x="14423809" y="0"/>
                </a:lnTo>
                <a:lnTo>
                  <a:pt x="14423809" y="7471455"/>
                </a:lnTo>
                <a:lnTo>
                  <a:pt x="0" y="747145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9" l="0" r="0" t="-9"/>
            </a:stretch>
          </a:blipFill>
          <a:ln>
            <a:noFill/>
          </a:ln>
        </p:spPr>
      </p:sp>
      <p:sp>
        <p:nvSpPr>
          <p:cNvPr id="429" name="Google Shape;429;p27"/>
          <p:cNvSpPr/>
          <p:nvPr/>
        </p:nvSpPr>
        <p:spPr>
          <a:xfrm>
            <a:off x="0" y="0"/>
            <a:ext cx="2893763" cy="10285714"/>
          </a:xfrm>
          <a:custGeom>
            <a:rect b="b" l="l" r="r" t="t"/>
            <a:pathLst>
              <a:path extrusionOk="0" h="10285714" w="2893763">
                <a:moveTo>
                  <a:pt x="0" y="0"/>
                </a:moveTo>
                <a:lnTo>
                  <a:pt x="2893763" y="0"/>
                </a:lnTo>
                <a:lnTo>
                  <a:pt x="2893763" y="10285714"/>
                </a:lnTo>
                <a:lnTo>
                  <a:pt x="0" y="1028571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19" r="-29" t="0"/>
            </a:stretch>
          </a:blipFill>
          <a:ln>
            <a:noFill/>
          </a:ln>
        </p:spPr>
      </p:sp>
      <p:sp>
        <p:nvSpPr>
          <p:cNvPr id="430" name="Google Shape;430;p27"/>
          <p:cNvSpPr/>
          <p:nvPr/>
        </p:nvSpPr>
        <p:spPr>
          <a:xfrm>
            <a:off x="514859" y="846873"/>
            <a:ext cx="428694" cy="21429"/>
          </a:xfrm>
          <a:custGeom>
            <a:rect b="b" l="l" r="r" t="t"/>
            <a:pathLst>
              <a:path extrusionOk="0" h="21429" w="428694">
                <a:moveTo>
                  <a:pt x="0" y="0"/>
                </a:moveTo>
                <a:lnTo>
                  <a:pt x="428694" y="0"/>
                </a:lnTo>
                <a:lnTo>
                  <a:pt x="428694" y="21429"/>
                </a:lnTo>
                <a:lnTo>
                  <a:pt x="0" y="2142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-15238" l="0" r="0" t="-15229"/>
            </a:stretch>
          </a:blipFill>
          <a:ln>
            <a:noFill/>
          </a:ln>
        </p:spPr>
      </p:sp>
      <p:sp>
        <p:nvSpPr>
          <p:cNvPr id="431" name="Google Shape;431;p27"/>
          <p:cNvSpPr/>
          <p:nvPr/>
        </p:nvSpPr>
        <p:spPr>
          <a:xfrm>
            <a:off x="3763613" y="375811"/>
            <a:ext cx="201010" cy="201010"/>
          </a:xfrm>
          <a:custGeom>
            <a:rect b="b" l="l" r="r" t="t"/>
            <a:pathLst>
              <a:path extrusionOk="0" h="201010" w="201010">
                <a:moveTo>
                  <a:pt x="0" y="0"/>
                </a:moveTo>
                <a:lnTo>
                  <a:pt x="201010" y="0"/>
                </a:lnTo>
                <a:lnTo>
                  <a:pt x="201010" y="201010"/>
                </a:lnTo>
                <a:lnTo>
                  <a:pt x="0" y="20101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32" name="Google Shape;432;p27"/>
          <p:cNvSpPr/>
          <p:nvPr/>
        </p:nvSpPr>
        <p:spPr>
          <a:xfrm>
            <a:off x="3628571" y="375811"/>
            <a:ext cx="201010" cy="201010"/>
          </a:xfrm>
          <a:custGeom>
            <a:rect b="b" l="l" r="r" t="t"/>
            <a:pathLst>
              <a:path extrusionOk="0" h="201010" w="201010">
                <a:moveTo>
                  <a:pt x="0" y="0"/>
                </a:moveTo>
                <a:lnTo>
                  <a:pt x="201010" y="0"/>
                </a:lnTo>
                <a:lnTo>
                  <a:pt x="201010" y="201010"/>
                </a:lnTo>
                <a:lnTo>
                  <a:pt x="0" y="20101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33" name="Google Shape;433;p27"/>
          <p:cNvSpPr txBox="1"/>
          <p:nvPr/>
        </p:nvSpPr>
        <p:spPr>
          <a:xfrm>
            <a:off x="443135" y="8352897"/>
            <a:ext cx="3042600" cy="16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0">
                <a:solidFill>
                  <a:srgbClr val="EDEDED"/>
                </a:solidFill>
                <a:latin typeface="Josefin Sans Thin"/>
                <a:ea typeface="Josefin Sans Thin"/>
                <a:cs typeface="Josefin Sans Thin"/>
                <a:sym typeface="Josefin Sans Thin"/>
              </a:rPr>
              <a:t>Ap.</a:t>
            </a:r>
            <a:endParaRPr/>
          </a:p>
        </p:txBody>
      </p:sp>
      <p:sp>
        <p:nvSpPr>
          <p:cNvPr id="434" name="Google Shape;434;p27"/>
          <p:cNvSpPr txBox="1"/>
          <p:nvPr/>
        </p:nvSpPr>
        <p:spPr>
          <a:xfrm>
            <a:off x="606299" y="1061021"/>
            <a:ext cx="3385500" cy="47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99" u="none" cap="none" strike="noStrike">
                <a:solidFill>
                  <a:srgbClr val="EDEDE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뉴스 등 방송 콘텐츠 </a:t>
            </a:r>
            <a:endParaRPr/>
          </a:p>
          <a:p>
            <a:pPr indent="0" lvl="0" marL="0" marR="0" rtl="0" algn="l">
              <a:lnSpc>
                <a:spcPct val="12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99" u="none" cap="none" strike="noStrike">
                <a:solidFill>
                  <a:srgbClr val="EDEDED"/>
                </a:solidFill>
                <a:latin typeface="Calibri"/>
                <a:ea typeface="Calibri"/>
                <a:cs typeface="Calibri"/>
                <a:sym typeface="Calibri"/>
              </a:rPr>
              <a:t>실시간 자막 변환 기술 개발</a:t>
            </a:r>
            <a:endParaRPr/>
          </a:p>
        </p:txBody>
      </p:sp>
      <p:sp>
        <p:nvSpPr>
          <p:cNvPr id="435" name="Google Shape;435;p27"/>
          <p:cNvSpPr txBox="1"/>
          <p:nvPr/>
        </p:nvSpPr>
        <p:spPr>
          <a:xfrm>
            <a:off x="606299" y="1580281"/>
            <a:ext cx="294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99" u="none" cap="none" strike="noStrike">
                <a:solidFill>
                  <a:srgbClr val="EDEDE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AICC</a:t>
            </a:r>
            <a:endParaRPr/>
          </a:p>
        </p:txBody>
      </p:sp>
      <p:sp>
        <p:nvSpPr>
          <p:cNvPr id="436" name="Google Shape;436;p27"/>
          <p:cNvSpPr txBox="1"/>
          <p:nvPr/>
        </p:nvSpPr>
        <p:spPr>
          <a:xfrm>
            <a:off x="3720011" y="911311"/>
            <a:ext cx="13298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Helvetica Neue Light"/>
                <a:ea typeface="Helvetica Neue Light"/>
                <a:cs typeface="Helvetica Neue Light"/>
                <a:sym typeface="Helvetica Neue Light"/>
              </a:rPr>
              <a:t>Appendix</a:t>
            </a:r>
            <a:endParaRPr/>
          </a:p>
        </p:txBody>
      </p:sp>
      <p:sp>
        <p:nvSpPr>
          <p:cNvPr id="437" name="Google Shape;437;p27"/>
          <p:cNvSpPr txBox="1"/>
          <p:nvPr/>
        </p:nvSpPr>
        <p:spPr>
          <a:xfrm>
            <a:off x="3672392" y="1271149"/>
            <a:ext cx="165870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599">
                <a:latin typeface="Calibri"/>
                <a:ea typeface="Calibri"/>
                <a:cs typeface="Calibri"/>
                <a:sym typeface="Calibri"/>
              </a:rPr>
              <a:t>*.SRT</a:t>
            </a:r>
            <a:endParaRPr b="1"/>
          </a:p>
        </p:txBody>
      </p:sp>
      <p:sp>
        <p:nvSpPr>
          <p:cNvPr id="438" name="Google Shape;438;p27"/>
          <p:cNvSpPr txBox="1"/>
          <p:nvPr/>
        </p:nvSpPr>
        <p:spPr>
          <a:xfrm>
            <a:off x="12507275" y="5206525"/>
            <a:ext cx="891900" cy="1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39" name="Google Shape;439;p2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655238" y="3236412"/>
            <a:ext cx="11939776" cy="5674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2F2"/>
        </a:solidFill>
      </p:bgPr>
    </p:bg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28"/>
          <p:cNvSpPr/>
          <p:nvPr/>
        </p:nvSpPr>
        <p:spPr>
          <a:xfrm>
            <a:off x="3413216" y="2546199"/>
            <a:ext cx="14423809" cy="7471455"/>
          </a:xfrm>
          <a:custGeom>
            <a:rect b="b" l="l" r="r" t="t"/>
            <a:pathLst>
              <a:path extrusionOk="0" h="7471455" w="14423809">
                <a:moveTo>
                  <a:pt x="0" y="0"/>
                </a:moveTo>
                <a:lnTo>
                  <a:pt x="14423809" y="0"/>
                </a:lnTo>
                <a:lnTo>
                  <a:pt x="14423809" y="7471455"/>
                </a:lnTo>
                <a:lnTo>
                  <a:pt x="0" y="747145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9" l="0" r="0" t="-9"/>
            </a:stretch>
          </a:blipFill>
          <a:ln>
            <a:noFill/>
          </a:ln>
        </p:spPr>
      </p:sp>
      <p:sp>
        <p:nvSpPr>
          <p:cNvPr id="445" name="Google Shape;445;p28"/>
          <p:cNvSpPr/>
          <p:nvPr/>
        </p:nvSpPr>
        <p:spPr>
          <a:xfrm>
            <a:off x="0" y="0"/>
            <a:ext cx="2893763" cy="10285714"/>
          </a:xfrm>
          <a:custGeom>
            <a:rect b="b" l="l" r="r" t="t"/>
            <a:pathLst>
              <a:path extrusionOk="0" h="10285714" w="2893763">
                <a:moveTo>
                  <a:pt x="0" y="0"/>
                </a:moveTo>
                <a:lnTo>
                  <a:pt x="2893763" y="0"/>
                </a:lnTo>
                <a:lnTo>
                  <a:pt x="2893763" y="10285714"/>
                </a:lnTo>
                <a:lnTo>
                  <a:pt x="0" y="1028571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19" r="-29" t="0"/>
            </a:stretch>
          </a:blipFill>
          <a:ln>
            <a:noFill/>
          </a:ln>
        </p:spPr>
      </p:sp>
      <p:sp>
        <p:nvSpPr>
          <p:cNvPr id="446" name="Google Shape;446;p28"/>
          <p:cNvSpPr/>
          <p:nvPr/>
        </p:nvSpPr>
        <p:spPr>
          <a:xfrm>
            <a:off x="514859" y="846873"/>
            <a:ext cx="428694" cy="21429"/>
          </a:xfrm>
          <a:custGeom>
            <a:rect b="b" l="l" r="r" t="t"/>
            <a:pathLst>
              <a:path extrusionOk="0" h="21429" w="428694">
                <a:moveTo>
                  <a:pt x="0" y="0"/>
                </a:moveTo>
                <a:lnTo>
                  <a:pt x="428694" y="0"/>
                </a:lnTo>
                <a:lnTo>
                  <a:pt x="428694" y="21429"/>
                </a:lnTo>
                <a:lnTo>
                  <a:pt x="0" y="2142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-15238" l="0" r="0" t="-15229"/>
            </a:stretch>
          </a:blipFill>
          <a:ln>
            <a:noFill/>
          </a:ln>
        </p:spPr>
      </p:sp>
      <p:sp>
        <p:nvSpPr>
          <p:cNvPr id="447" name="Google Shape;447;p28"/>
          <p:cNvSpPr/>
          <p:nvPr/>
        </p:nvSpPr>
        <p:spPr>
          <a:xfrm>
            <a:off x="3763613" y="375811"/>
            <a:ext cx="201010" cy="201010"/>
          </a:xfrm>
          <a:custGeom>
            <a:rect b="b" l="l" r="r" t="t"/>
            <a:pathLst>
              <a:path extrusionOk="0" h="201010" w="201010">
                <a:moveTo>
                  <a:pt x="0" y="0"/>
                </a:moveTo>
                <a:lnTo>
                  <a:pt x="201010" y="0"/>
                </a:lnTo>
                <a:lnTo>
                  <a:pt x="201010" y="201010"/>
                </a:lnTo>
                <a:lnTo>
                  <a:pt x="0" y="20101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48" name="Google Shape;448;p28"/>
          <p:cNvSpPr/>
          <p:nvPr/>
        </p:nvSpPr>
        <p:spPr>
          <a:xfrm>
            <a:off x="3628571" y="375811"/>
            <a:ext cx="201010" cy="201010"/>
          </a:xfrm>
          <a:custGeom>
            <a:rect b="b" l="l" r="r" t="t"/>
            <a:pathLst>
              <a:path extrusionOk="0" h="201010" w="201010">
                <a:moveTo>
                  <a:pt x="0" y="0"/>
                </a:moveTo>
                <a:lnTo>
                  <a:pt x="201010" y="0"/>
                </a:lnTo>
                <a:lnTo>
                  <a:pt x="201010" y="201010"/>
                </a:lnTo>
                <a:lnTo>
                  <a:pt x="0" y="20101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49" name="Google Shape;449;p28"/>
          <p:cNvSpPr txBox="1"/>
          <p:nvPr/>
        </p:nvSpPr>
        <p:spPr>
          <a:xfrm>
            <a:off x="443135" y="8352897"/>
            <a:ext cx="3042600" cy="16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0">
                <a:solidFill>
                  <a:srgbClr val="EDEDED"/>
                </a:solidFill>
                <a:latin typeface="Josefin Sans Thin"/>
                <a:ea typeface="Josefin Sans Thin"/>
                <a:cs typeface="Josefin Sans Thin"/>
                <a:sym typeface="Josefin Sans Thin"/>
              </a:rPr>
              <a:t>Ap.</a:t>
            </a:r>
            <a:endParaRPr/>
          </a:p>
        </p:txBody>
      </p:sp>
      <p:sp>
        <p:nvSpPr>
          <p:cNvPr id="450" name="Google Shape;450;p28"/>
          <p:cNvSpPr txBox="1"/>
          <p:nvPr/>
        </p:nvSpPr>
        <p:spPr>
          <a:xfrm>
            <a:off x="606299" y="1061021"/>
            <a:ext cx="3385500" cy="47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99" u="none" cap="none" strike="noStrike">
                <a:solidFill>
                  <a:srgbClr val="EDEDE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뉴스 등 방송 콘텐츠 </a:t>
            </a:r>
            <a:endParaRPr/>
          </a:p>
          <a:p>
            <a:pPr indent="0" lvl="0" marL="0" marR="0" rtl="0" algn="l">
              <a:lnSpc>
                <a:spcPct val="12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99" u="none" cap="none" strike="noStrike">
                <a:solidFill>
                  <a:srgbClr val="EDEDED"/>
                </a:solidFill>
                <a:latin typeface="Calibri"/>
                <a:ea typeface="Calibri"/>
                <a:cs typeface="Calibri"/>
                <a:sym typeface="Calibri"/>
              </a:rPr>
              <a:t>실시간 자막 변환 기술 개발</a:t>
            </a:r>
            <a:endParaRPr/>
          </a:p>
        </p:txBody>
      </p:sp>
      <p:sp>
        <p:nvSpPr>
          <p:cNvPr id="451" name="Google Shape;451;p28"/>
          <p:cNvSpPr txBox="1"/>
          <p:nvPr/>
        </p:nvSpPr>
        <p:spPr>
          <a:xfrm>
            <a:off x="606299" y="1580281"/>
            <a:ext cx="294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99" u="none" cap="none" strike="noStrike">
                <a:solidFill>
                  <a:srgbClr val="EDEDE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AICC</a:t>
            </a:r>
            <a:endParaRPr/>
          </a:p>
        </p:txBody>
      </p:sp>
      <p:sp>
        <p:nvSpPr>
          <p:cNvPr id="452" name="Google Shape;452;p28"/>
          <p:cNvSpPr txBox="1"/>
          <p:nvPr/>
        </p:nvSpPr>
        <p:spPr>
          <a:xfrm>
            <a:off x="3720011" y="911311"/>
            <a:ext cx="13298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Helvetica Neue Light"/>
                <a:ea typeface="Helvetica Neue Light"/>
                <a:cs typeface="Helvetica Neue Light"/>
                <a:sym typeface="Helvetica Neue Light"/>
              </a:rPr>
              <a:t>Appendix</a:t>
            </a:r>
            <a:endParaRPr/>
          </a:p>
        </p:txBody>
      </p:sp>
      <p:sp>
        <p:nvSpPr>
          <p:cNvPr id="453" name="Google Shape;453;p28"/>
          <p:cNvSpPr txBox="1"/>
          <p:nvPr/>
        </p:nvSpPr>
        <p:spPr>
          <a:xfrm>
            <a:off x="3672392" y="1271149"/>
            <a:ext cx="165870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599">
                <a:latin typeface="Calibri"/>
                <a:ea typeface="Calibri"/>
                <a:cs typeface="Calibri"/>
                <a:sym typeface="Calibri"/>
              </a:rPr>
              <a:t>*.vtt</a:t>
            </a:r>
            <a:endParaRPr b="1"/>
          </a:p>
        </p:txBody>
      </p:sp>
      <p:sp>
        <p:nvSpPr>
          <p:cNvPr id="454" name="Google Shape;454;p28"/>
          <p:cNvSpPr txBox="1"/>
          <p:nvPr/>
        </p:nvSpPr>
        <p:spPr>
          <a:xfrm>
            <a:off x="12507275" y="5206525"/>
            <a:ext cx="891900" cy="1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55" name="Google Shape;455;p2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680953" y="3345391"/>
            <a:ext cx="13888325" cy="527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2F2"/>
        </a:solidFill>
      </p:bgPr>
    </p:bg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29"/>
          <p:cNvSpPr/>
          <p:nvPr/>
        </p:nvSpPr>
        <p:spPr>
          <a:xfrm>
            <a:off x="3413216" y="2546199"/>
            <a:ext cx="14423809" cy="7471455"/>
          </a:xfrm>
          <a:custGeom>
            <a:rect b="b" l="l" r="r" t="t"/>
            <a:pathLst>
              <a:path extrusionOk="0" h="7471455" w="14423809">
                <a:moveTo>
                  <a:pt x="0" y="0"/>
                </a:moveTo>
                <a:lnTo>
                  <a:pt x="14423809" y="0"/>
                </a:lnTo>
                <a:lnTo>
                  <a:pt x="14423809" y="7471455"/>
                </a:lnTo>
                <a:lnTo>
                  <a:pt x="0" y="747145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9" l="0" r="0" t="-9"/>
            </a:stretch>
          </a:blipFill>
          <a:ln>
            <a:noFill/>
          </a:ln>
        </p:spPr>
      </p:sp>
      <p:sp>
        <p:nvSpPr>
          <p:cNvPr id="461" name="Google Shape;461;p29"/>
          <p:cNvSpPr/>
          <p:nvPr/>
        </p:nvSpPr>
        <p:spPr>
          <a:xfrm>
            <a:off x="0" y="0"/>
            <a:ext cx="2893763" cy="10285714"/>
          </a:xfrm>
          <a:custGeom>
            <a:rect b="b" l="l" r="r" t="t"/>
            <a:pathLst>
              <a:path extrusionOk="0" h="10285714" w="2893763">
                <a:moveTo>
                  <a:pt x="0" y="0"/>
                </a:moveTo>
                <a:lnTo>
                  <a:pt x="2893763" y="0"/>
                </a:lnTo>
                <a:lnTo>
                  <a:pt x="2893763" y="10285714"/>
                </a:lnTo>
                <a:lnTo>
                  <a:pt x="0" y="1028571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19" r="-29" t="0"/>
            </a:stretch>
          </a:blipFill>
          <a:ln>
            <a:noFill/>
          </a:ln>
        </p:spPr>
      </p:sp>
      <p:sp>
        <p:nvSpPr>
          <p:cNvPr id="462" name="Google Shape;462;p29"/>
          <p:cNvSpPr/>
          <p:nvPr/>
        </p:nvSpPr>
        <p:spPr>
          <a:xfrm>
            <a:off x="514859" y="846873"/>
            <a:ext cx="428694" cy="21429"/>
          </a:xfrm>
          <a:custGeom>
            <a:rect b="b" l="l" r="r" t="t"/>
            <a:pathLst>
              <a:path extrusionOk="0" h="21429" w="428694">
                <a:moveTo>
                  <a:pt x="0" y="0"/>
                </a:moveTo>
                <a:lnTo>
                  <a:pt x="428694" y="0"/>
                </a:lnTo>
                <a:lnTo>
                  <a:pt x="428694" y="21429"/>
                </a:lnTo>
                <a:lnTo>
                  <a:pt x="0" y="2142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-15238" l="0" r="0" t="-15229"/>
            </a:stretch>
          </a:blipFill>
          <a:ln>
            <a:noFill/>
          </a:ln>
        </p:spPr>
      </p:sp>
      <p:sp>
        <p:nvSpPr>
          <p:cNvPr id="463" name="Google Shape;463;p29"/>
          <p:cNvSpPr/>
          <p:nvPr/>
        </p:nvSpPr>
        <p:spPr>
          <a:xfrm>
            <a:off x="3763613" y="375811"/>
            <a:ext cx="201010" cy="201010"/>
          </a:xfrm>
          <a:custGeom>
            <a:rect b="b" l="l" r="r" t="t"/>
            <a:pathLst>
              <a:path extrusionOk="0" h="201010" w="201010">
                <a:moveTo>
                  <a:pt x="0" y="0"/>
                </a:moveTo>
                <a:lnTo>
                  <a:pt x="201010" y="0"/>
                </a:lnTo>
                <a:lnTo>
                  <a:pt x="201010" y="201010"/>
                </a:lnTo>
                <a:lnTo>
                  <a:pt x="0" y="20101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64" name="Google Shape;464;p29"/>
          <p:cNvSpPr/>
          <p:nvPr/>
        </p:nvSpPr>
        <p:spPr>
          <a:xfrm>
            <a:off x="3628571" y="375811"/>
            <a:ext cx="201010" cy="201010"/>
          </a:xfrm>
          <a:custGeom>
            <a:rect b="b" l="l" r="r" t="t"/>
            <a:pathLst>
              <a:path extrusionOk="0" h="201010" w="201010">
                <a:moveTo>
                  <a:pt x="0" y="0"/>
                </a:moveTo>
                <a:lnTo>
                  <a:pt x="201010" y="0"/>
                </a:lnTo>
                <a:lnTo>
                  <a:pt x="201010" y="201010"/>
                </a:lnTo>
                <a:lnTo>
                  <a:pt x="0" y="20101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65" name="Google Shape;465;p29"/>
          <p:cNvSpPr txBox="1"/>
          <p:nvPr/>
        </p:nvSpPr>
        <p:spPr>
          <a:xfrm>
            <a:off x="443135" y="8352897"/>
            <a:ext cx="3042600" cy="16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0">
                <a:solidFill>
                  <a:srgbClr val="EDEDED"/>
                </a:solidFill>
                <a:latin typeface="Josefin Sans Thin"/>
                <a:ea typeface="Josefin Sans Thin"/>
                <a:cs typeface="Josefin Sans Thin"/>
                <a:sym typeface="Josefin Sans Thin"/>
              </a:rPr>
              <a:t>Ap.</a:t>
            </a:r>
            <a:endParaRPr/>
          </a:p>
        </p:txBody>
      </p:sp>
      <p:sp>
        <p:nvSpPr>
          <p:cNvPr id="466" name="Google Shape;466;p29"/>
          <p:cNvSpPr txBox="1"/>
          <p:nvPr/>
        </p:nvSpPr>
        <p:spPr>
          <a:xfrm>
            <a:off x="606299" y="1061021"/>
            <a:ext cx="3385500" cy="47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99" u="none" cap="none" strike="noStrike">
                <a:solidFill>
                  <a:srgbClr val="EDEDE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뉴스 등 방송 콘텐츠 </a:t>
            </a:r>
            <a:endParaRPr/>
          </a:p>
          <a:p>
            <a:pPr indent="0" lvl="0" marL="0" marR="0" rtl="0" algn="l">
              <a:lnSpc>
                <a:spcPct val="12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99" u="none" cap="none" strike="noStrike">
                <a:solidFill>
                  <a:srgbClr val="EDEDED"/>
                </a:solidFill>
                <a:latin typeface="Calibri"/>
                <a:ea typeface="Calibri"/>
                <a:cs typeface="Calibri"/>
                <a:sym typeface="Calibri"/>
              </a:rPr>
              <a:t>실시간 자막 변환 기술 개발</a:t>
            </a:r>
            <a:endParaRPr/>
          </a:p>
        </p:txBody>
      </p:sp>
      <p:sp>
        <p:nvSpPr>
          <p:cNvPr id="467" name="Google Shape;467;p29"/>
          <p:cNvSpPr txBox="1"/>
          <p:nvPr/>
        </p:nvSpPr>
        <p:spPr>
          <a:xfrm>
            <a:off x="606299" y="1580281"/>
            <a:ext cx="294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99" u="none" cap="none" strike="noStrike">
                <a:solidFill>
                  <a:srgbClr val="EDEDE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AICC</a:t>
            </a:r>
            <a:endParaRPr/>
          </a:p>
        </p:txBody>
      </p:sp>
      <p:sp>
        <p:nvSpPr>
          <p:cNvPr id="468" name="Google Shape;468;p29"/>
          <p:cNvSpPr txBox="1"/>
          <p:nvPr/>
        </p:nvSpPr>
        <p:spPr>
          <a:xfrm>
            <a:off x="3720011" y="911311"/>
            <a:ext cx="13298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Helvetica Neue Light"/>
                <a:ea typeface="Helvetica Neue Light"/>
                <a:cs typeface="Helvetica Neue Light"/>
                <a:sym typeface="Helvetica Neue Light"/>
              </a:rPr>
              <a:t>Appendix</a:t>
            </a:r>
            <a:endParaRPr/>
          </a:p>
        </p:txBody>
      </p:sp>
      <p:sp>
        <p:nvSpPr>
          <p:cNvPr id="469" name="Google Shape;469;p29"/>
          <p:cNvSpPr txBox="1"/>
          <p:nvPr/>
        </p:nvSpPr>
        <p:spPr>
          <a:xfrm>
            <a:off x="3672392" y="1271149"/>
            <a:ext cx="165870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599">
                <a:latin typeface="Calibri"/>
                <a:ea typeface="Calibri"/>
                <a:cs typeface="Calibri"/>
                <a:sym typeface="Calibri"/>
              </a:rPr>
              <a:t>*.json</a:t>
            </a:r>
            <a:endParaRPr b="1"/>
          </a:p>
        </p:txBody>
      </p:sp>
      <p:sp>
        <p:nvSpPr>
          <p:cNvPr id="470" name="Google Shape;470;p29"/>
          <p:cNvSpPr txBox="1"/>
          <p:nvPr/>
        </p:nvSpPr>
        <p:spPr>
          <a:xfrm>
            <a:off x="12507275" y="5206525"/>
            <a:ext cx="891900" cy="1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71" name="Google Shape;471;p2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196940" y="2977665"/>
            <a:ext cx="12344226" cy="6608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2F2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30"/>
          <p:cNvSpPr/>
          <p:nvPr/>
        </p:nvSpPr>
        <p:spPr>
          <a:xfrm>
            <a:off x="3413216" y="2546199"/>
            <a:ext cx="14423809" cy="7471455"/>
          </a:xfrm>
          <a:custGeom>
            <a:rect b="b" l="l" r="r" t="t"/>
            <a:pathLst>
              <a:path extrusionOk="0" h="7471455" w="14423809">
                <a:moveTo>
                  <a:pt x="0" y="0"/>
                </a:moveTo>
                <a:lnTo>
                  <a:pt x="14423809" y="0"/>
                </a:lnTo>
                <a:lnTo>
                  <a:pt x="14423809" y="7471455"/>
                </a:lnTo>
                <a:lnTo>
                  <a:pt x="0" y="747145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9" l="0" r="0" t="-9"/>
            </a:stretch>
          </a:blipFill>
          <a:ln>
            <a:noFill/>
          </a:ln>
        </p:spPr>
      </p:sp>
      <p:sp>
        <p:nvSpPr>
          <p:cNvPr id="477" name="Google Shape;477;p30"/>
          <p:cNvSpPr/>
          <p:nvPr/>
        </p:nvSpPr>
        <p:spPr>
          <a:xfrm>
            <a:off x="0" y="0"/>
            <a:ext cx="2893763" cy="10285714"/>
          </a:xfrm>
          <a:custGeom>
            <a:rect b="b" l="l" r="r" t="t"/>
            <a:pathLst>
              <a:path extrusionOk="0" h="10285714" w="2893763">
                <a:moveTo>
                  <a:pt x="0" y="0"/>
                </a:moveTo>
                <a:lnTo>
                  <a:pt x="2893763" y="0"/>
                </a:lnTo>
                <a:lnTo>
                  <a:pt x="2893763" y="10285714"/>
                </a:lnTo>
                <a:lnTo>
                  <a:pt x="0" y="1028571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19" r="-29" t="0"/>
            </a:stretch>
          </a:blipFill>
          <a:ln>
            <a:noFill/>
          </a:ln>
        </p:spPr>
      </p:sp>
      <p:sp>
        <p:nvSpPr>
          <p:cNvPr id="478" name="Google Shape;478;p30"/>
          <p:cNvSpPr/>
          <p:nvPr/>
        </p:nvSpPr>
        <p:spPr>
          <a:xfrm>
            <a:off x="514859" y="846873"/>
            <a:ext cx="428694" cy="21429"/>
          </a:xfrm>
          <a:custGeom>
            <a:rect b="b" l="l" r="r" t="t"/>
            <a:pathLst>
              <a:path extrusionOk="0" h="21429" w="428694">
                <a:moveTo>
                  <a:pt x="0" y="0"/>
                </a:moveTo>
                <a:lnTo>
                  <a:pt x="428694" y="0"/>
                </a:lnTo>
                <a:lnTo>
                  <a:pt x="428694" y="21429"/>
                </a:lnTo>
                <a:lnTo>
                  <a:pt x="0" y="2142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-15238" l="0" r="0" t="-15229"/>
            </a:stretch>
          </a:blipFill>
          <a:ln>
            <a:noFill/>
          </a:ln>
        </p:spPr>
      </p:sp>
      <p:sp>
        <p:nvSpPr>
          <p:cNvPr id="479" name="Google Shape;479;p30"/>
          <p:cNvSpPr/>
          <p:nvPr/>
        </p:nvSpPr>
        <p:spPr>
          <a:xfrm>
            <a:off x="3763613" y="375811"/>
            <a:ext cx="201010" cy="201010"/>
          </a:xfrm>
          <a:custGeom>
            <a:rect b="b" l="l" r="r" t="t"/>
            <a:pathLst>
              <a:path extrusionOk="0" h="201010" w="201010">
                <a:moveTo>
                  <a:pt x="0" y="0"/>
                </a:moveTo>
                <a:lnTo>
                  <a:pt x="201010" y="0"/>
                </a:lnTo>
                <a:lnTo>
                  <a:pt x="201010" y="201010"/>
                </a:lnTo>
                <a:lnTo>
                  <a:pt x="0" y="20101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80" name="Google Shape;480;p30"/>
          <p:cNvSpPr/>
          <p:nvPr/>
        </p:nvSpPr>
        <p:spPr>
          <a:xfrm>
            <a:off x="3628571" y="375811"/>
            <a:ext cx="201010" cy="201010"/>
          </a:xfrm>
          <a:custGeom>
            <a:rect b="b" l="l" r="r" t="t"/>
            <a:pathLst>
              <a:path extrusionOk="0" h="201010" w="201010">
                <a:moveTo>
                  <a:pt x="0" y="0"/>
                </a:moveTo>
                <a:lnTo>
                  <a:pt x="201010" y="0"/>
                </a:lnTo>
                <a:lnTo>
                  <a:pt x="201010" y="201010"/>
                </a:lnTo>
                <a:lnTo>
                  <a:pt x="0" y="20101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81" name="Google Shape;481;p30"/>
          <p:cNvSpPr txBox="1"/>
          <p:nvPr/>
        </p:nvSpPr>
        <p:spPr>
          <a:xfrm>
            <a:off x="443135" y="8352897"/>
            <a:ext cx="3042600" cy="16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0">
                <a:solidFill>
                  <a:srgbClr val="EDEDED"/>
                </a:solidFill>
                <a:latin typeface="Josefin Sans Thin"/>
                <a:ea typeface="Josefin Sans Thin"/>
                <a:cs typeface="Josefin Sans Thin"/>
                <a:sym typeface="Josefin Sans Thin"/>
              </a:rPr>
              <a:t>Ap.</a:t>
            </a:r>
            <a:endParaRPr/>
          </a:p>
        </p:txBody>
      </p:sp>
      <p:sp>
        <p:nvSpPr>
          <p:cNvPr id="482" name="Google Shape;482;p30"/>
          <p:cNvSpPr txBox="1"/>
          <p:nvPr/>
        </p:nvSpPr>
        <p:spPr>
          <a:xfrm>
            <a:off x="606299" y="1061021"/>
            <a:ext cx="3385500" cy="47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99" u="none" cap="none" strike="noStrike">
                <a:solidFill>
                  <a:srgbClr val="EDEDE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뉴스 등 방송 콘텐츠 </a:t>
            </a:r>
            <a:endParaRPr/>
          </a:p>
          <a:p>
            <a:pPr indent="0" lvl="0" marL="0" marR="0" rtl="0" algn="l">
              <a:lnSpc>
                <a:spcPct val="12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99" u="none" cap="none" strike="noStrike">
                <a:solidFill>
                  <a:srgbClr val="EDEDED"/>
                </a:solidFill>
                <a:latin typeface="Calibri"/>
                <a:ea typeface="Calibri"/>
                <a:cs typeface="Calibri"/>
                <a:sym typeface="Calibri"/>
              </a:rPr>
              <a:t>실시간 자막 변환 기술 개발</a:t>
            </a:r>
            <a:endParaRPr/>
          </a:p>
        </p:txBody>
      </p:sp>
      <p:sp>
        <p:nvSpPr>
          <p:cNvPr id="483" name="Google Shape;483;p30"/>
          <p:cNvSpPr txBox="1"/>
          <p:nvPr/>
        </p:nvSpPr>
        <p:spPr>
          <a:xfrm>
            <a:off x="606299" y="1580281"/>
            <a:ext cx="294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99" u="none" cap="none" strike="noStrike">
                <a:solidFill>
                  <a:srgbClr val="EDEDE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AICC</a:t>
            </a:r>
            <a:endParaRPr/>
          </a:p>
        </p:txBody>
      </p:sp>
      <p:sp>
        <p:nvSpPr>
          <p:cNvPr id="484" name="Google Shape;484;p30"/>
          <p:cNvSpPr txBox="1"/>
          <p:nvPr/>
        </p:nvSpPr>
        <p:spPr>
          <a:xfrm>
            <a:off x="3720011" y="911311"/>
            <a:ext cx="13298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Helvetica Neue Light"/>
                <a:ea typeface="Helvetica Neue Light"/>
                <a:cs typeface="Helvetica Neue Light"/>
                <a:sym typeface="Helvetica Neue Light"/>
              </a:rPr>
              <a:t>Appendix</a:t>
            </a:r>
            <a:endParaRPr/>
          </a:p>
        </p:txBody>
      </p:sp>
      <p:sp>
        <p:nvSpPr>
          <p:cNvPr id="485" name="Google Shape;485;p30"/>
          <p:cNvSpPr txBox="1"/>
          <p:nvPr/>
        </p:nvSpPr>
        <p:spPr>
          <a:xfrm>
            <a:off x="3672392" y="1271149"/>
            <a:ext cx="165870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599">
                <a:latin typeface="Calibri"/>
                <a:ea typeface="Calibri"/>
                <a:cs typeface="Calibri"/>
                <a:sym typeface="Calibri"/>
              </a:rPr>
              <a:t>*.txt</a:t>
            </a:r>
            <a:endParaRPr b="1"/>
          </a:p>
        </p:txBody>
      </p:sp>
      <p:sp>
        <p:nvSpPr>
          <p:cNvPr id="486" name="Google Shape;486;p30"/>
          <p:cNvSpPr txBox="1"/>
          <p:nvPr/>
        </p:nvSpPr>
        <p:spPr>
          <a:xfrm>
            <a:off x="12507275" y="5206525"/>
            <a:ext cx="891900" cy="1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87" name="Google Shape;487;p3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684475" y="5059827"/>
            <a:ext cx="13881300" cy="244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2F2"/>
        </a:solidFill>
      </p:bgPr>
    </p:bg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31"/>
          <p:cNvSpPr/>
          <p:nvPr/>
        </p:nvSpPr>
        <p:spPr>
          <a:xfrm>
            <a:off x="0" y="0"/>
            <a:ext cx="2893763" cy="10285714"/>
          </a:xfrm>
          <a:custGeom>
            <a:rect b="b" l="l" r="r" t="t"/>
            <a:pathLst>
              <a:path extrusionOk="0" h="10285714" w="2893763">
                <a:moveTo>
                  <a:pt x="0" y="0"/>
                </a:moveTo>
                <a:lnTo>
                  <a:pt x="2893763" y="0"/>
                </a:lnTo>
                <a:lnTo>
                  <a:pt x="2893763" y="10285714"/>
                </a:lnTo>
                <a:lnTo>
                  <a:pt x="0" y="1028571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19" r="-29" t="0"/>
            </a:stretch>
          </a:blipFill>
          <a:ln>
            <a:noFill/>
          </a:ln>
        </p:spPr>
      </p:sp>
      <p:sp>
        <p:nvSpPr>
          <p:cNvPr id="493" name="Google Shape;493;p31"/>
          <p:cNvSpPr/>
          <p:nvPr/>
        </p:nvSpPr>
        <p:spPr>
          <a:xfrm>
            <a:off x="514859" y="846873"/>
            <a:ext cx="428694" cy="21429"/>
          </a:xfrm>
          <a:custGeom>
            <a:rect b="b" l="l" r="r" t="t"/>
            <a:pathLst>
              <a:path extrusionOk="0" h="21429" w="428694">
                <a:moveTo>
                  <a:pt x="0" y="0"/>
                </a:moveTo>
                <a:lnTo>
                  <a:pt x="428694" y="0"/>
                </a:lnTo>
                <a:lnTo>
                  <a:pt x="428694" y="21429"/>
                </a:lnTo>
                <a:lnTo>
                  <a:pt x="0" y="2142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15238" l="0" r="0" t="-15229"/>
            </a:stretch>
          </a:blipFill>
          <a:ln>
            <a:noFill/>
          </a:ln>
        </p:spPr>
      </p:sp>
      <p:sp>
        <p:nvSpPr>
          <p:cNvPr id="494" name="Google Shape;494;p31"/>
          <p:cNvSpPr/>
          <p:nvPr/>
        </p:nvSpPr>
        <p:spPr>
          <a:xfrm>
            <a:off x="3763613" y="375811"/>
            <a:ext cx="201010" cy="201010"/>
          </a:xfrm>
          <a:custGeom>
            <a:rect b="b" l="l" r="r" t="t"/>
            <a:pathLst>
              <a:path extrusionOk="0" h="201010" w="201010">
                <a:moveTo>
                  <a:pt x="0" y="0"/>
                </a:moveTo>
                <a:lnTo>
                  <a:pt x="201010" y="0"/>
                </a:lnTo>
                <a:lnTo>
                  <a:pt x="201010" y="201010"/>
                </a:lnTo>
                <a:lnTo>
                  <a:pt x="0" y="20101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95" name="Google Shape;495;p31"/>
          <p:cNvSpPr/>
          <p:nvPr/>
        </p:nvSpPr>
        <p:spPr>
          <a:xfrm>
            <a:off x="3333379" y="2391069"/>
            <a:ext cx="14423809" cy="7471455"/>
          </a:xfrm>
          <a:custGeom>
            <a:rect b="b" l="l" r="r" t="t"/>
            <a:pathLst>
              <a:path extrusionOk="0" h="7471455" w="14423809">
                <a:moveTo>
                  <a:pt x="0" y="0"/>
                </a:moveTo>
                <a:lnTo>
                  <a:pt x="14423809" y="0"/>
                </a:lnTo>
                <a:lnTo>
                  <a:pt x="14423809" y="7471455"/>
                </a:lnTo>
                <a:lnTo>
                  <a:pt x="0" y="747145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-19" l="0" r="0" t="-9"/>
            </a:stretch>
          </a:blipFill>
          <a:ln>
            <a:noFill/>
          </a:ln>
        </p:spPr>
      </p:sp>
      <p:sp>
        <p:nvSpPr>
          <p:cNvPr id="496" name="Google Shape;496;p31"/>
          <p:cNvSpPr/>
          <p:nvPr/>
        </p:nvSpPr>
        <p:spPr>
          <a:xfrm>
            <a:off x="3628571" y="375811"/>
            <a:ext cx="201010" cy="201010"/>
          </a:xfrm>
          <a:custGeom>
            <a:rect b="b" l="l" r="r" t="t"/>
            <a:pathLst>
              <a:path extrusionOk="0" h="201010" w="201010">
                <a:moveTo>
                  <a:pt x="0" y="0"/>
                </a:moveTo>
                <a:lnTo>
                  <a:pt x="201010" y="0"/>
                </a:lnTo>
                <a:lnTo>
                  <a:pt x="201010" y="201010"/>
                </a:lnTo>
                <a:lnTo>
                  <a:pt x="0" y="20101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97" name="Google Shape;497;p31"/>
          <p:cNvSpPr txBox="1"/>
          <p:nvPr/>
        </p:nvSpPr>
        <p:spPr>
          <a:xfrm>
            <a:off x="606299" y="1061021"/>
            <a:ext cx="3385500" cy="47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99" u="none" cap="none" strike="noStrike">
                <a:solidFill>
                  <a:srgbClr val="EDEDE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뉴스 등 방송 콘텐츠 </a:t>
            </a:r>
            <a:endParaRPr/>
          </a:p>
          <a:p>
            <a:pPr indent="0" lvl="0" marL="0" marR="0" rtl="0" algn="l">
              <a:lnSpc>
                <a:spcPct val="12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99" u="none" cap="none" strike="noStrike">
                <a:solidFill>
                  <a:srgbClr val="EDEDED"/>
                </a:solidFill>
                <a:latin typeface="Calibri"/>
                <a:ea typeface="Calibri"/>
                <a:cs typeface="Calibri"/>
                <a:sym typeface="Calibri"/>
              </a:rPr>
              <a:t>실시간 자막 변환 기술 개발</a:t>
            </a:r>
            <a:endParaRPr/>
          </a:p>
        </p:txBody>
      </p:sp>
      <p:sp>
        <p:nvSpPr>
          <p:cNvPr id="498" name="Google Shape;498;p31"/>
          <p:cNvSpPr txBox="1"/>
          <p:nvPr/>
        </p:nvSpPr>
        <p:spPr>
          <a:xfrm>
            <a:off x="606299" y="1580281"/>
            <a:ext cx="294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99" u="none" cap="none" strike="noStrike">
                <a:solidFill>
                  <a:srgbClr val="EDEDE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AICC</a:t>
            </a:r>
            <a:endParaRPr/>
          </a:p>
        </p:txBody>
      </p:sp>
      <p:sp>
        <p:nvSpPr>
          <p:cNvPr id="499" name="Google Shape;499;p31"/>
          <p:cNvSpPr txBox="1"/>
          <p:nvPr/>
        </p:nvSpPr>
        <p:spPr>
          <a:xfrm>
            <a:off x="3720011" y="911311"/>
            <a:ext cx="13298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Helvetica Neue Light"/>
                <a:ea typeface="Helvetica Neue Light"/>
                <a:cs typeface="Helvetica Neue Light"/>
                <a:sym typeface="Helvetica Neue Light"/>
              </a:rPr>
              <a:t>Solution Experiment</a:t>
            </a:r>
            <a:endParaRPr/>
          </a:p>
        </p:txBody>
      </p:sp>
      <p:sp>
        <p:nvSpPr>
          <p:cNvPr id="500" name="Google Shape;500;p31"/>
          <p:cNvSpPr txBox="1"/>
          <p:nvPr/>
        </p:nvSpPr>
        <p:spPr>
          <a:xfrm>
            <a:off x="3672392" y="1271149"/>
            <a:ext cx="165870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599">
                <a:latin typeface="Calibri"/>
                <a:ea typeface="Calibri"/>
                <a:cs typeface="Calibri"/>
                <a:sym typeface="Calibri"/>
              </a:rPr>
              <a:t>Evaluation Metric (WER) Tool</a:t>
            </a:r>
            <a:endParaRPr b="1"/>
          </a:p>
        </p:txBody>
      </p:sp>
      <p:sp>
        <p:nvSpPr>
          <p:cNvPr id="501" name="Google Shape;501;p31"/>
          <p:cNvSpPr txBox="1"/>
          <p:nvPr/>
        </p:nvSpPr>
        <p:spPr>
          <a:xfrm>
            <a:off x="12507275" y="5206525"/>
            <a:ext cx="891900" cy="1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02" name="Google Shape;502;p31"/>
          <p:cNvGrpSpPr/>
          <p:nvPr/>
        </p:nvGrpSpPr>
        <p:grpSpPr>
          <a:xfrm>
            <a:off x="11315650" y="4422325"/>
            <a:ext cx="6441551" cy="3592500"/>
            <a:chOff x="11710400" y="4531750"/>
            <a:chExt cx="6441551" cy="3592500"/>
          </a:xfrm>
        </p:grpSpPr>
        <p:sp>
          <p:nvSpPr>
            <p:cNvPr id="503" name="Google Shape;503;p31"/>
            <p:cNvSpPr/>
            <p:nvPr/>
          </p:nvSpPr>
          <p:spPr>
            <a:xfrm>
              <a:off x="11710400" y="4531750"/>
              <a:ext cx="6099600" cy="3592500"/>
            </a:xfrm>
            <a:prstGeom prst="flowChartAlternateProcess">
              <a:avLst/>
            </a:prstGeom>
            <a:solidFill>
              <a:schemeClr val="lt1"/>
            </a:solidFill>
            <a:ln cap="flat" cmpd="sng" w="28575">
              <a:solidFill>
                <a:srgbClr val="6D5FD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04" name="Google Shape;504;p31"/>
            <p:cNvGrpSpPr/>
            <p:nvPr/>
          </p:nvGrpSpPr>
          <p:grpSpPr>
            <a:xfrm>
              <a:off x="11786607" y="4760360"/>
              <a:ext cx="6365344" cy="3198467"/>
              <a:chOff x="11405075" y="4760113"/>
              <a:chExt cx="5767800" cy="2898213"/>
            </a:xfrm>
          </p:grpSpPr>
          <p:sp>
            <p:nvSpPr>
              <p:cNvPr id="505" name="Google Shape;505;p31"/>
              <p:cNvSpPr txBox="1"/>
              <p:nvPr/>
            </p:nvSpPr>
            <p:spPr>
              <a:xfrm>
                <a:off x="11405075" y="4760113"/>
                <a:ext cx="5767800" cy="390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marR="152400" rtl="0" algn="l">
                  <a:lnSpc>
                    <a:spcPct val="145000"/>
                  </a:lnSpc>
                  <a:spcBef>
                    <a:spcPts val="0"/>
                  </a:spcBef>
                  <a:spcAft>
                    <a:spcPts val="1200"/>
                  </a:spcAft>
                  <a:buNone/>
                </a:pPr>
                <a:r>
                  <a:rPr lang="en-US" sz="1600">
                    <a:solidFill>
                      <a:srgbClr val="202032"/>
                    </a:solidFill>
                  </a:rPr>
                  <a:t>asr-eval </a:t>
                </a:r>
                <a:r>
                  <a:rPr lang="en-US" sz="1600">
                    <a:solidFill>
                      <a:srgbClr val="202032"/>
                    </a:solidFill>
                    <a:highlight>
                      <a:srgbClr val="D9EAD3"/>
                    </a:highlight>
                  </a:rPr>
                  <a:t>--original ./original-file.txt</a:t>
                </a:r>
                <a:r>
                  <a:rPr lang="en-US" sz="1600">
                    <a:solidFill>
                      <a:srgbClr val="202032"/>
                    </a:solidFill>
                  </a:rPr>
                  <a:t> </a:t>
                </a:r>
                <a:r>
                  <a:rPr lang="en-US" sz="1600">
                    <a:solidFill>
                      <a:srgbClr val="202032"/>
                    </a:solidFill>
                    <a:highlight>
                      <a:srgbClr val="C9DAF8"/>
                    </a:highlight>
                  </a:rPr>
                  <a:t>--generated ./generated-file.txt</a:t>
                </a:r>
                <a:endParaRPr sz="1600">
                  <a:solidFill>
                    <a:srgbClr val="202032"/>
                  </a:solidFill>
                  <a:highlight>
                    <a:srgbClr val="C9DAF8"/>
                  </a:highlight>
                </a:endParaRPr>
              </a:p>
            </p:txBody>
          </p:sp>
          <p:sp>
            <p:nvSpPr>
              <p:cNvPr id="506" name="Google Shape;506;p31"/>
              <p:cNvSpPr/>
              <p:nvPr/>
            </p:nvSpPr>
            <p:spPr>
              <a:xfrm>
                <a:off x="11801400" y="6361175"/>
                <a:ext cx="4691400" cy="586500"/>
              </a:xfrm>
              <a:prstGeom prst="rect">
                <a:avLst/>
              </a:prstGeom>
              <a:solidFill>
                <a:srgbClr val="D9EAD3"/>
              </a:solidFill>
              <a:ln cap="flat" cmpd="sng" w="9525">
                <a:solidFill>
                  <a:srgbClr val="20203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500">
                    <a:highlight>
                      <a:srgbClr val="D9EAD3"/>
                    </a:highlight>
                    <a:latin typeface="Open Sans Medium"/>
                    <a:ea typeface="Open Sans Medium"/>
                    <a:cs typeface="Open Sans Medium"/>
                    <a:sym typeface="Open Sans Medium"/>
                  </a:rPr>
                  <a:t>original transcript to be used as reference</a:t>
                </a:r>
                <a:endParaRPr sz="1500">
                  <a:highlight>
                    <a:srgbClr val="D9EAD3"/>
                  </a:highlight>
                  <a:latin typeface="Open Sans Medium"/>
                  <a:ea typeface="Open Sans Medium"/>
                  <a:cs typeface="Open Sans Medium"/>
                  <a:sym typeface="Open Sans Medium"/>
                </a:endParaRPr>
              </a:p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500">
                    <a:highlight>
                      <a:srgbClr val="D9EAD3"/>
                    </a:highlight>
                    <a:latin typeface="Open Sans Medium"/>
                    <a:ea typeface="Open Sans Medium"/>
                    <a:cs typeface="Open Sans Medium"/>
                    <a:sym typeface="Open Sans Medium"/>
                  </a:rPr>
                  <a:t>(정답 Set)</a:t>
                </a:r>
                <a:endParaRPr sz="1500">
                  <a:highlight>
                    <a:srgbClr val="D9EAD3"/>
                  </a:highlight>
                  <a:latin typeface="Open Sans Medium"/>
                  <a:ea typeface="Open Sans Medium"/>
                  <a:cs typeface="Open Sans Medium"/>
                  <a:sym typeface="Open Sans Medium"/>
                </a:endParaRPr>
              </a:p>
            </p:txBody>
          </p:sp>
          <p:cxnSp>
            <p:nvCxnSpPr>
              <p:cNvPr id="507" name="Google Shape;507;p31"/>
              <p:cNvCxnSpPr>
                <a:endCxn id="506" idx="1"/>
              </p:cNvCxnSpPr>
              <p:nvPr/>
            </p:nvCxnSpPr>
            <p:spPr>
              <a:xfrm rot="5400000">
                <a:off x="11658300" y="5262425"/>
                <a:ext cx="1535100" cy="1248900"/>
              </a:xfrm>
              <a:prstGeom prst="bentConnector4">
                <a:avLst>
                  <a:gd fmla="val 40449" name="adj1"/>
                  <a:gd fmla="val 117277" name="adj2"/>
                </a:avLst>
              </a:prstGeom>
              <a:noFill/>
              <a:ln cap="flat" cmpd="sng" w="19050">
                <a:solidFill>
                  <a:srgbClr val="202032"/>
                </a:solidFill>
                <a:prstDash val="dash"/>
                <a:round/>
                <a:headEnd len="med" w="med" type="none"/>
                <a:tailEnd len="med" w="med" type="stealth"/>
              </a:ln>
            </p:spPr>
          </p:cxnSp>
          <p:sp>
            <p:nvSpPr>
              <p:cNvPr id="508" name="Google Shape;508;p31"/>
              <p:cNvSpPr/>
              <p:nvPr/>
            </p:nvSpPr>
            <p:spPr>
              <a:xfrm>
                <a:off x="11801400" y="7071825"/>
                <a:ext cx="4691400" cy="586500"/>
              </a:xfrm>
              <a:prstGeom prst="rect">
                <a:avLst/>
              </a:prstGeom>
              <a:solidFill>
                <a:srgbClr val="CFE2F3"/>
              </a:solidFill>
              <a:ln cap="flat" cmpd="sng" w="9525">
                <a:solidFill>
                  <a:srgbClr val="20203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500">
                    <a:latin typeface="Open Sans Medium"/>
                    <a:ea typeface="Open Sans Medium"/>
                    <a:cs typeface="Open Sans Medium"/>
                    <a:sym typeface="Open Sans Medium"/>
                  </a:rPr>
                  <a:t>generated transcript by the STT/ASR system</a:t>
                </a:r>
                <a:endParaRPr sz="1500">
                  <a:latin typeface="Open Sans Medium"/>
                  <a:ea typeface="Open Sans Medium"/>
                  <a:cs typeface="Open Sans Medium"/>
                  <a:sym typeface="Open Sans Medium"/>
                </a:endParaRPr>
              </a:p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500">
                    <a:latin typeface="Open Sans Medium"/>
                    <a:ea typeface="Open Sans Medium"/>
                    <a:cs typeface="Open Sans Medium"/>
                    <a:sym typeface="Open Sans Medium"/>
                  </a:rPr>
                  <a:t>(생성 Set)</a:t>
                </a:r>
                <a:endParaRPr sz="1500">
                  <a:latin typeface="Open Sans Medium"/>
                  <a:ea typeface="Open Sans Medium"/>
                  <a:cs typeface="Open Sans Medium"/>
                  <a:sym typeface="Open Sans Medium"/>
                </a:endParaRPr>
              </a:p>
            </p:txBody>
          </p:sp>
          <p:cxnSp>
            <p:nvCxnSpPr>
              <p:cNvPr id="509" name="Google Shape;509;p31"/>
              <p:cNvCxnSpPr>
                <a:endCxn id="508" idx="3"/>
              </p:cNvCxnSpPr>
              <p:nvPr/>
            </p:nvCxnSpPr>
            <p:spPr>
              <a:xfrm flipH="1" rot="-5400000">
                <a:off x="14935350" y="5807625"/>
                <a:ext cx="2259600" cy="855300"/>
              </a:xfrm>
              <a:prstGeom prst="bentConnector4">
                <a:avLst>
                  <a:gd fmla="val 43511" name="adj1"/>
                  <a:gd fmla="val 125228" name="adj2"/>
                </a:avLst>
              </a:prstGeom>
              <a:noFill/>
              <a:ln cap="flat" cmpd="sng" w="19050">
                <a:solidFill>
                  <a:srgbClr val="202032"/>
                </a:solidFill>
                <a:prstDash val="dash"/>
                <a:round/>
                <a:headEnd len="med" w="med" type="none"/>
                <a:tailEnd len="med" w="med" type="stealth"/>
              </a:ln>
            </p:spPr>
          </p:cxnSp>
        </p:grpSp>
      </p:grpSp>
      <p:pic>
        <p:nvPicPr>
          <p:cNvPr id="510" name="Google Shape;510;p31"/>
          <p:cNvPicPr preferRelativeResize="0"/>
          <p:nvPr/>
        </p:nvPicPr>
        <p:blipFill rotWithShape="1">
          <a:blip r:embed="rId8">
            <a:alphaModFix/>
          </a:blip>
          <a:srcRect b="0" l="23652" r="21910" t="0"/>
          <a:stretch/>
        </p:blipFill>
        <p:spPr>
          <a:xfrm>
            <a:off x="3720000" y="2827371"/>
            <a:ext cx="7215027" cy="6782404"/>
          </a:xfrm>
          <a:prstGeom prst="rect">
            <a:avLst/>
          </a:prstGeom>
          <a:noFill/>
          <a:ln>
            <a:noFill/>
          </a:ln>
        </p:spPr>
      </p:pic>
      <p:sp>
        <p:nvSpPr>
          <p:cNvPr id="511" name="Google Shape;511;p31"/>
          <p:cNvSpPr txBox="1"/>
          <p:nvPr/>
        </p:nvSpPr>
        <p:spPr>
          <a:xfrm>
            <a:off x="443135" y="8352897"/>
            <a:ext cx="3042600" cy="16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0">
                <a:solidFill>
                  <a:srgbClr val="EDEDED"/>
                </a:solidFill>
                <a:latin typeface="Josefin Sans Thin"/>
                <a:ea typeface="Josefin Sans Thin"/>
                <a:cs typeface="Josefin Sans Thin"/>
                <a:sym typeface="Josefin Sans Thin"/>
              </a:rPr>
              <a:t>Ap.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2F2"/>
        </a:solid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4"/>
          <p:cNvSpPr/>
          <p:nvPr/>
        </p:nvSpPr>
        <p:spPr>
          <a:xfrm>
            <a:off x="0" y="0"/>
            <a:ext cx="2893763" cy="10285714"/>
          </a:xfrm>
          <a:custGeom>
            <a:rect b="b" l="l" r="r" t="t"/>
            <a:pathLst>
              <a:path extrusionOk="0" h="10285714" w="2893763">
                <a:moveTo>
                  <a:pt x="0" y="0"/>
                </a:moveTo>
                <a:lnTo>
                  <a:pt x="2893763" y="0"/>
                </a:lnTo>
                <a:lnTo>
                  <a:pt x="2893763" y="10285714"/>
                </a:lnTo>
                <a:lnTo>
                  <a:pt x="0" y="1028571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19" r="-29" t="0"/>
            </a:stretch>
          </a:blipFill>
          <a:ln>
            <a:noFill/>
          </a:ln>
        </p:spPr>
      </p:sp>
      <p:sp>
        <p:nvSpPr>
          <p:cNvPr id="103" name="Google Shape;103;p14"/>
          <p:cNvSpPr/>
          <p:nvPr/>
        </p:nvSpPr>
        <p:spPr>
          <a:xfrm>
            <a:off x="514859" y="846873"/>
            <a:ext cx="428694" cy="21429"/>
          </a:xfrm>
          <a:custGeom>
            <a:rect b="b" l="l" r="r" t="t"/>
            <a:pathLst>
              <a:path extrusionOk="0" h="21429" w="428694">
                <a:moveTo>
                  <a:pt x="0" y="0"/>
                </a:moveTo>
                <a:lnTo>
                  <a:pt x="428694" y="0"/>
                </a:lnTo>
                <a:lnTo>
                  <a:pt x="428694" y="21429"/>
                </a:lnTo>
                <a:lnTo>
                  <a:pt x="0" y="2142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15238" l="0" r="0" t="-15229"/>
            </a:stretch>
          </a:blipFill>
          <a:ln>
            <a:noFill/>
          </a:ln>
        </p:spPr>
      </p:sp>
      <p:sp>
        <p:nvSpPr>
          <p:cNvPr id="104" name="Google Shape;104;p14"/>
          <p:cNvSpPr/>
          <p:nvPr/>
        </p:nvSpPr>
        <p:spPr>
          <a:xfrm>
            <a:off x="3763613" y="375811"/>
            <a:ext cx="201010" cy="201010"/>
          </a:xfrm>
          <a:custGeom>
            <a:rect b="b" l="l" r="r" t="t"/>
            <a:pathLst>
              <a:path extrusionOk="0" h="201010" w="201010">
                <a:moveTo>
                  <a:pt x="0" y="0"/>
                </a:moveTo>
                <a:lnTo>
                  <a:pt x="201010" y="0"/>
                </a:lnTo>
                <a:lnTo>
                  <a:pt x="201010" y="201010"/>
                </a:lnTo>
                <a:lnTo>
                  <a:pt x="0" y="20101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05" name="Google Shape;105;p14"/>
          <p:cNvSpPr/>
          <p:nvPr/>
        </p:nvSpPr>
        <p:spPr>
          <a:xfrm>
            <a:off x="3628571" y="375811"/>
            <a:ext cx="201010" cy="201010"/>
          </a:xfrm>
          <a:custGeom>
            <a:rect b="b" l="l" r="r" t="t"/>
            <a:pathLst>
              <a:path extrusionOk="0" h="201010" w="201010">
                <a:moveTo>
                  <a:pt x="0" y="0"/>
                </a:moveTo>
                <a:lnTo>
                  <a:pt x="201010" y="0"/>
                </a:lnTo>
                <a:lnTo>
                  <a:pt x="201010" y="201010"/>
                </a:lnTo>
                <a:lnTo>
                  <a:pt x="0" y="20101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06" name="Google Shape;106;p14"/>
          <p:cNvSpPr/>
          <p:nvPr/>
        </p:nvSpPr>
        <p:spPr>
          <a:xfrm>
            <a:off x="3371429" y="2391069"/>
            <a:ext cx="14423809" cy="7471455"/>
          </a:xfrm>
          <a:custGeom>
            <a:rect b="b" l="l" r="r" t="t"/>
            <a:pathLst>
              <a:path extrusionOk="0" h="7471455" w="14423809">
                <a:moveTo>
                  <a:pt x="0" y="0"/>
                </a:moveTo>
                <a:lnTo>
                  <a:pt x="14423809" y="0"/>
                </a:lnTo>
                <a:lnTo>
                  <a:pt x="14423809" y="7471455"/>
                </a:lnTo>
                <a:lnTo>
                  <a:pt x="0" y="747145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-19" l="0" r="0" t="-9"/>
            </a:stretch>
          </a:blipFill>
          <a:ln>
            <a:noFill/>
          </a:ln>
        </p:spPr>
      </p:sp>
      <p:sp>
        <p:nvSpPr>
          <p:cNvPr id="107" name="Google Shape;107;p14"/>
          <p:cNvSpPr txBox="1"/>
          <p:nvPr/>
        </p:nvSpPr>
        <p:spPr>
          <a:xfrm>
            <a:off x="929535" y="8352897"/>
            <a:ext cx="3042600" cy="16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500" u="none" cap="none" strike="noStrike">
                <a:solidFill>
                  <a:srgbClr val="EDEDED"/>
                </a:solidFill>
                <a:latin typeface="Josefin Sans Thin"/>
                <a:ea typeface="Josefin Sans Thin"/>
                <a:cs typeface="Josefin Sans Thin"/>
                <a:sym typeface="Josefin Sans Thin"/>
              </a:rPr>
              <a:t>01</a:t>
            </a:r>
            <a:endParaRPr/>
          </a:p>
        </p:txBody>
      </p:sp>
      <p:sp>
        <p:nvSpPr>
          <p:cNvPr id="108" name="Google Shape;108;p14"/>
          <p:cNvSpPr txBox="1"/>
          <p:nvPr/>
        </p:nvSpPr>
        <p:spPr>
          <a:xfrm>
            <a:off x="606299" y="1061021"/>
            <a:ext cx="3385500" cy="47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99" u="none" cap="none" strike="noStrike">
                <a:solidFill>
                  <a:srgbClr val="EDEDE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뉴스 등 방송 콘텐츠 </a:t>
            </a:r>
            <a:endParaRPr/>
          </a:p>
          <a:p>
            <a:pPr indent="0" lvl="0" marL="0" marR="0" rtl="0" algn="l">
              <a:lnSpc>
                <a:spcPct val="12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99" u="none" cap="none" strike="noStrike">
                <a:solidFill>
                  <a:srgbClr val="EDEDED"/>
                </a:solidFill>
                <a:latin typeface="Calibri"/>
                <a:ea typeface="Calibri"/>
                <a:cs typeface="Calibri"/>
                <a:sym typeface="Calibri"/>
              </a:rPr>
              <a:t>실시간 자막 변환 기술 개발</a:t>
            </a:r>
            <a:endParaRPr/>
          </a:p>
        </p:txBody>
      </p:sp>
      <p:sp>
        <p:nvSpPr>
          <p:cNvPr id="109" name="Google Shape;109;p14"/>
          <p:cNvSpPr txBox="1"/>
          <p:nvPr/>
        </p:nvSpPr>
        <p:spPr>
          <a:xfrm>
            <a:off x="606299" y="1580281"/>
            <a:ext cx="294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99" u="none" cap="none" strike="noStrike">
                <a:solidFill>
                  <a:srgbClr val="EDEDE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AICC</a:t>
            </a:r>
            <a:endParaRPr/>
          </a:p>
        </p:txBody>
      </p:sp>
      <p:sp>
        <p:nvSpPr>
          <p:cNvPr id="110" name="Google Shape;110;p14"/>
          <p:cNvSpPr txBox="1"/>
          <p:nvPr/>
        </p:nvSpPr>
        <p:spPr>
          <a:xfrm>
            <a:off x="3720011" y="911311"/>
            <a:ext cx="13298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Helvetica Neue Light"/>
                <a:ea typeface="Helvetica Neue Light"/>
                <a:cs typeface="Helvetica Neue Light"/>
                <a:sym typeface="Helvetica Neue Light"/>
              </a:rPr>
              <a:t>Overview</a:t>
            </a:r>
            <a:endParaRPr/>
          </a:p>
        </p:txBody>
      </p:sp>
      <p:sp>
        <p:nvSpPr>
          <p:cNvPr id="111" name="Google Shape;111;p14"/>
          <p:cNvSpPr txBox="1"/>
          <p:nvPr/>
        </p:nvSpPr>
        <p:spPr>
          <a:xfrm>
            <a:off x="3672392" y="1271149"/>
            <a:ext cx="165870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599"/>
              <a:t>Task Overview</a:t>
            </a:r>
            <a:endParaRPr b="1"/>
          </a:p>
        </p:txBody>
      </p:sp>
      <p:grpSp>
        <p:nvGrpSpPr>
          <p:cNvPr id="112" name="Google Shape;112;p14"/>
          <p:cNvGrpSpPr/>
          <p:nvPr/>
        </p:nvGrpSpPr>
        <p:grpSpPr>
          <a:xfrm>
            <a:off x="3991775" y="3311267"/>
            <a:ext cx="13030500" cy="4274071"/>
            <a:chOff x="3991775" y="3006467"/>
            <a:chExt cx="13030500" cy="4274071"/>
          </a:xfrm>
        </p:grpSpPr>
        <p:pic>
          <p:nvPicPr>
            <p:cNvPr id="113" name="Google Shape;113;p14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3991775" y="3006467"/>
              <a:ext cx="13030500" cy="1619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4" name="Google Shape;114;p14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3991775" y="4781538"/>
              <a:ext cx="13030500" cy="2499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15" name="Google Shape;115;p1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355239" y="8172950"/>
            <a:ext cx="12456201" cy="64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2F2"/>
        </a:soli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5"/>
          <p:cNvSpPr/>
          <p:nvPr/>
        </p:nvSpPr>
        <p:spPr>
          <a:xfrm>
            <a:off x="0" y="0"/>
            <a:ext cx="2893763" cy="10285714"/>
          </a:xfrm>
          <a:custGeom>
            <a:rect b="b" l="l" r="r" t="t"/>
            <a:pathLst>
              <a:path extrusionOk="0" h="10285714" w="2893763">
                <a:moveTo>
                  <a:pt x="0" y="0"/>
                </a:moveTo>
                <a:lnTo>
                  <a:pt x="2893763" y="0"/>
                </a:lnTo>
                <a:lnTo>
                  <a:pt x="2893763" y="10285714"/>
                </a:lnTo>
                <a:lnTo>
                  <a:pt x="0" y="1028571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24" r="-24" t="0"/>
            </a:stretch>
          </a:blipFill>
          <a:ln>
            <a:noFill/>
          </a:ln>
        </p:spPr>
      </p:sp>
      <p:sp>
        <p:nvSpPr>
          <p:cNvPr id="121" name="Google Shape;121;p15"/>
          <p:cNvSpPr/>
          <p:nvPr/>
        </p:nvSpPr>
        <p:spPr>
          <a:xfrm>
            <a:off x="514859" y="846873"/>
            <a:ext cx="428694" cy="21429"/>
          </a:xfrm>
          <a:custGeom>
            <a:rect b="b" l="l" r="r" t="t"/>
            <a:pathLst>
              <a:path extrusionOk="0" h="21429" w="428694">
                <a:moveTo>
                  <a:pt x="0" y="0"/>
                </a:moveTo>
                <a:lnTo>
                  <a:pt x="428694" y="0"/>
                </a:lnTo>
                <a:lnTo>
                  <a:pt x="428694" y="21429"/>
                </a:lnTo>
                <a:lnTo>
                  <a:pt x="0" y="2142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15233" l="0" r="0" t="-15233"/>
            </a:stretch>
          </a:blipFill>
          <a:ln>
            <a:noFill/>
          </a:ln>
        </p:spPr>
      </p:sp>
      <p:sp>
        <p:nvSpPr>
          <p:cNvPr id="122" name="Google Shape;122;p15"/>
          <p:cNvSpPr/>
          <p:nvPr/>
        </p:nvSpPr>
        <p:spPr>
          <a:xfrm>
            <a:off x="3763613" y="375811"/>
            <a:ext cx="201010" cy="201010"/>
          </a:xfrm>
          <a:custGeom>
            <a:rect b="b" l="l" r="r" t="t"/>
            <a:pathLst>
              <a:path extrusionOk="0" h="201010" w="201010">
                <a:moveTo>
                  <a:pt x="0" y="0"/>
                </a:moveTo>
                <a:lnTo>
                  <a:pt x="201010" y="0"/>
                </a:lnTo>
                <a:lnTo>
                  <a:pt x="201010" y="201010"/>
                </a:lnTo>
                <a:lnTo>
                  <a:pt x="0" y="20101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23" name="Google Shape;123;p15"/>
          <p:cNvSpPr/>
          <p:nvPr/>
        </p:nvSpPr>
        <p:spPr>
          <a:xfrm>
            <a:off x="3371429" y="2391069"/>
            <a:ext cx="14423809" cy="7471455"/>
          </a:xfrm>
          <a:custGeom>
            <a:rect b="b" l="l" r="r" t="t"/>
            <a:pathLst>
              <a:path extrusionOk="0" h="7471455" w="14423809">
                <a:moveTo>
                  <a:pt x="0" y="0"/>
                </a:moveTo>
                <a:lnTo>
                  <a:pt x="14423809" y="0"/>
                </a:lnTo>
                <a:lnTo>
                  <a:pt x="14423809" y="7471455"/>
                </a:lnTo>
                <a:lnTo>
                  <a:pt x="0" y="747145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-19" l="0" r="0" t="-9"/>
            </a:stretch>
          </a:blipFill>
          <a:ln>
            <a:noFill/>
          </a:ln>
        </p:spPr>
      </p:sp>
      <p:sp>
        <p:nvSpPr>
          <p:cNvPr id="124" name="Google Shape;124;p15"/>
          <p:cNvSpPr/>
          <p:nvPr/>
        </p:nvSpPr>
        <p:spPr>
          <a:xfrm>
            <a:off x="3628571" y="375811"/>
            <a:ext cx="201010" cy="201010"/>
          </a:xfrm>
          <a:custGeom>
            <a:rect b="b" l="l" r="r" t="t"/>
            <a:pathLst>
              <a:path extrusionOk="0" h="201010" w="201010">
                <a:moveTo>
                  <a:pt x="0" y="0"/>
                </a:moveTo>
                <a:lnTo>
                  <a:pt x="201010" y="0"/>
                </a:lnTo>
                <a:lnTo>
                  <a:pt x="201010" y="201010"/>
                </a:lnTo>
                <a:lnTo>
                  <a:pt x="0" y="20101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25" name="Google Shape;125;p15"/>
          <p:cNvSpPr txBox="1"/>
          <p:nvPr/>
        </p:nvSpPr>
        <p:spPr>
          <a:xfrm>
            <a:off x="929535" y="8352897"/>
            <a:ext cx="3042600" cy="16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0">
                <a:solidFill>
                  <a:srgbClr val="EDEDED"/>
                </a:solidFill>
                <a:latin typeface="Josefin Sans Thin"/>
                <a:ea typeface="Josefin Sans Thin"/>
                <a:cs typeface="Josefin Sans Thin"/>
                <a:sym typeface="Josefin Sans Thin"/>
              </a:rPr>
              <a:t>02</a:t>
            </a:r>
            <a:endParaRPr/>
          </a:p>
        </p:txBody>
      </p:sp>
      <p:sp>
        <p:nvSpPr>
          <p:cNvPr id="126" name="Google Shape;126;p15"/>
          <p:cNvSpPr txBox="1"/>
          <p:nvPr/>
        </p:nvSpPr>
        <p:spPr>
          <a:xfrm>
            <a:off x="606299" y="1061021"/>
            <a:ext cx="3385476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99" u="none" cap="none" strike="noStrike">
                <a:solidFill>
                  <a:srgbClr val="EDEDE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뉴스 등 방송 콘텐츠 </a:t>
            </a:r>
            <a:endParaRPr/>
          </a:p>
          <a:p>
            <a:pPr indent="0" lvl="0" marL="0" marR="0" rtl="0" algn="l">
              <a:lnSpc>
                <a:spcPct val="12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99" u="none" cap="none" strike="noStrike">
                <a:solidFill>
                  <a:srgbClr val="EDEDED"/>
                </a:solidFill>
                <a:latin typeface="Calibri"/>
                <a:ea typeface="Calibri"/>
                <a:cs typeface="Calibri"/>
                <a:sym typeface="Calibri"/>
              </a:rPr>
              <a:t>실시간 자막 변환 기술 개발</a:t>
            </a:r>
            <a:endParaRPr/>
          </a:p>
        </p:txBody>
      </p:sp>
      <p:sp>
        <p:nvSpPr>
          <p:cNvPr id="127" name="Google Shape;127;p15"/>
          <p:cNvSpPr txBox="1"/>
          <p:nvPr/>
        </p:nvSpPr>
        <p:spPr>
          <a:xfrm>
            <a:off x="606299" y="1580281"/>
            <a:ext cx="2943106" cy="2095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99" u="none" cap="none" strike="noStrike">
                <a:solidFill>
                  <a:srgbClr val="EDEDE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AICC</a:t>
            </a:r>
            <a:endParaRPr/>
          </a:p>
        </p:txBody>
      </p:sp>
      <p:sp>
        <p:nvSpPr>
          <p:cNvPr id="128" name="Google Shape;128;p15"/>
          <p:cNvSpPr txBox="1"/>
          <p:nvPr/>
        </p:nvSpPr>
        <p:spPr>
          <a:xfrm>
            <a:off x="3720011" y="911311"/>
            <a:ext cx="13298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Helvetica Neue Light"/>
                <a:ea typeface="Helvetica Neue Light"/>
                <a:cs typeface="Helvetica Neue Light"/>
                <a:sym typeface="Helvetica Neue Light"/>
              </a:rPr>
              <a:t>Overview</a:t>
            </a:r>
            <a:endParaRPr/>
          </a:p>
        </p:txBody>
      </p:sp>
      <p:sp>
        <p:nvSpPr>
          <p:cNvPr id="129" name="Google Shape;129;p15"/>
          <p:cNvSpPr txBox="1"/>
          <p:nvPr/>
        </p:nvSpPr>
        <p:spPr>
          <a:xfrm>
            <a:off x="3672392" y="1271149"/>
            <a:ext cx="165870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599"/>
              <a:t>STT</a:t>
            </a:r>
            <a:r>
              <a:rPr lang="en-US" sz="3199"/>
              <a:t>(Speech-To-</a:t>
            </a:r>
            <a:r>
              <a:rPr lang="en-US" sz="3199"/>
              <a:t>Text</a:t>
            </a:r>
            <a:r>
              <a:rPr lang="en-US" sz="3199"/>
              <a:t>)</a:t>
            </a:r>
            <a:r>
              <a:rPr b="1" lang="en-US" sz="5599"/>
              <a:t>란?</a:t>
            </a:r>
            <a:endParaRPr b="1"/>
          </a:p>
        </p:txBody>
      </p:sp>
      <p:sp>
        <p:nvSpPr>
          <p:cNvPr id="130" name="Google Shape;130;p15"/>
          <p:cNvSpPr txBox="1"/>
          <p:nvPr/>
        </p:nvSpPr>
        <p:spPr>
          <a:xfrm>
            <a:off x="3763626" y="2718950"/>
            <a:ext cx="139851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99">
                <a:solidFill>
                  <a:srgbClr val="37373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▶</a:t>
            </a:r>
            <a:r>
              <a:rPr b="0" i="0" lang="en-US" sz="2799" u="none" cap="none" strike="noStrike">
                <a:solidFill>
                  <a:srgbClr val="37373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799">
                <a:solidFill>
                  <a:srgbClr val="37373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STT(Speech-To-Text) 정의</a:t>
            </a:r>
            <a:endParaRPr/>
          </a:p>
        </p:txBody>
      </p:sp>
      <p:grpSp>
        <p:nvGrpSpPr>
          <p:cNvPr id="131" name="Google Shape;131;p15"/>
          <p:cNvGrpSpPr/>
          <p:nvPr/>
        </p:nvGrpSpPr>
        <p:grpSpPr>
          <a:xfrm>
            <a:off x="5394213" y="3400500"/>
            <a:ext cx="10378251" cy="2361650"/>
            <a:chOff x="4314350" y="3324300"/>
            <a:chExt cx="10378251" cy="2361650"/>
          </a:xfrm>
        </p:grpSpPr>
        <p:pic>
          <p:nvPicPr>
            <p:cNvPr id="132" name="Google Shape;132;p15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4314350" y="3324300"/>
              <a:ext cx="10378251" cy="236165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70000"/>
                </a:srgbClr>
              </a:outerShdw>
            </a:effectLst>
          </p:spPr>
        </p:pic>
        <p:cxnSp>
          <p:nvCxnSpPr>
            <p:cNvPr id="133" name="Google Shape;133;p15"/>
            <p:cNvCxnSpPr/>
            <p:nvPr/>
          </p:nvCxnSpPr>
          <p:spPr>
            <a:xfrm>
              <a:off x="4401800" y="4973825"/>
              <a:ext cx="10044600" cy="0"/>
            </a:xfrm>
            <a:prstGeom prst="straightConnector1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4" name="Google Shape;134;p15"/>
            <p:cNvCxnSpPr/>
            <p:nvPr/>
          </p:nvCxnSpPr>
          <p:spPr>
            <a:xfrm flipH="1" rot="10800000">
              <a:off x="4401800" y="5208700"/>
              <a:ext cx="1182900" cy="5700"/>
            </a:xfrm>
            <a:prstGeom prst="straightConnector1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pic>
        <p:nvPicPr>
          <p:cNvPr id="135" name="Google Shape;135;p15"/>
          <p:cNvPicPr preferRelativeResize="0"/>
          <p:nvPr/>
        </p:nvPicPr>
        <p:blipFill rotWithShape="1">
          <a:blip r:embed="rId9">
            <a:alphaModFix/>
          </a:blip>
          <a:srcRect b="0" l="0" r="2190" t="0"/>
          <a:stretch/>
        </p:blipFill>
        <p:spPr>
          <a:xfrm>
            <a:off x="8093825" y="6141175"/>
            <a:ext cx="4624675" cy="33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5"/>
          <p:cNvSpPr/>
          <p:nvPr/>
        </p:nvSpPr>
        <p:spPr>
          <a:xfrm>
            <a:off x="5922729" y="7032025"/>
            <a:ext cx="1602300" cy="10893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D5F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15"/>
          <p:cNvSpPr txBox="1"/>
          <p:nvPr/>
        </p:nvSpPr>
        <p:spPr>
          <a:xfrm>
            <a:off x="5318025" y="5725675"/>
            <a:ext cx="5584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출처: 위키백과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2F2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6"/>
          <p:cNvSpPr/>
          <p:nvPr/>
        </p:nvSpPr>
        <p:spPr>
          <a:xfrm>
            <a:off x="3371429" y="2391069"/>
            <a:ext cx="14423809" cy="7471455"/>
          </a:xfrm>
          <a:custGeom>
            <a:rect b="b" l="l" r="r" t="t"/>
            <a:pathLst>
              <a:path extrusionOk="0" h="7471455" w="14423809">
                <a:moveTo>
                  <a:pt x="0" y="0"/>
                </a:moveTo>
                <a:lnTo>
                  <a:pt x="14423809" y="0"/>
                </a:lnTo>
                <a:lnTo>
                  <a:pt x="14423809" y="7471455"/>
                </a:lnTo>
                <a:lnTo>
                  <a:pt x="0" y="747145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9" l="0" r="0" t="-9"/>
            </a:stretch>
          </a:blipFill>
          <a:ln>
            <a:noFill/>
          </a:ln>
        </p:spPr>
      </p:sp>
      <p:sp>
        <p:nvSpPr>
          <p:cNvPr id="143" name="Google Shape;143;p16"/>
          <p:cNvSpPr/>
          <p:nvPr/>
        </p:nvSpPr>
        <p:spPr>
          <a:xfrm>
            <a:off x="0" y="0"/>
            <a:ext cx="2893763" cy="10285714"/>
          </a:xfrm>
          <a:custGeom>
            <a:rect b="b" l="l" r="r" t="t"/>
            <a:pathLst>
              <a:path extrusionOk="0" h="10285714" w="2893763">
                <a:moveTo>
                  <a:pt x="0" y="0"/>
                </a:moveTo>
                <a:lnTo>
                  <a:pt x="2893763" y="0"/>
                </a:lnTo>
                <a:lnTo>
                  <a:pt x="2893763" y="10285714"/>
                </a:lnTo>
                <a:lnTo>
                  <a:pt x="0" y="1028571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19" r="-29" t="0"/>
            </a:stretch>
          </a:blipFill>
          <a:ln>
            <a:noFill/>
          </a:ln>
        </p:spPr>
      </p:sp>
      <p:sp>
        <p:nvSpPr>
          <p:cNvPr id="144" name="Google Shape;144;p16"/>
          <p:cNvSpPr/>
          <p:nvPr/>
        </p:nvSpPr>
        <p:spPr>
          <a:xfrm>
            <a:off x="514859" y="846873"/>
            <a:ext cx="428694" cy="21429"/>
          </a:xfrm>
          <a:custGeom>
            <a:rect b="b" l="l" r="r" t="t"/>
            <a:pathLst>
              <a:path extrusionOk="0" h="21429" w="428694">
                <a:moveTo>
                  <a:pt x="0" y="0"/>
                </a:moveTo>
                <a:lnTo>
                  <a:pt x="428694" y="0"/>
                </a:lnTo>
                <a:lnTo>
                  <a:pt x="428694" y="21429"/>
                </a:lnTo>
                <a:lnTo>
                  <a:pt x="0" y="2142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-15238" l="0" r="0" t="-15229"/>
            </a:stretch>
          </a:blipFill>
          <a:ln>
            <a:noFill/>
          </a:ln>
        </p:spPr>
      </p:sp>
      <p:sp>
        <p:nvSpPr>
          <p:cNvPr id="145" name="Google Shape;145;p16"/>
          <p:cNvSpPr/>
          <p:nvPr/>
        </p:nvSpPr>
        <p:spPr>
          <a:xfrm>
            <a:off x="3763613" y="375811"/>
            <a:ext cx="201010" cy="201010"/>
          </a:xfrm>
          <a:custGeom>
            <a:rect b="b" l="l" r="r" t="t"/>
            <a:pathLst>
              <a:path extrusionOk="0" h="201010" w="201010">
                <a:moveTo>
                  <a:pt x="0" y="0"/>
                </a:moveTo>
                <a:lnTo>
                  <a:pt x="201010" y="0"/>
                </a:lnTo>
                <a:lnTo>
                  <a:pt x="201010" y="201010"/>
                </a:lnTo>
                <a:lnTo>
                  <a:pt x="0" y="20101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46" name="Google Shape;146;p16"/>
          <p:cNvSpPr/>
          <p:nvPr/>
        </p:nvSpPr>
        <p:spPr>
          <a:xfrm>
            <a:off x="3628571" y="375811"/>
            <a:ext cx="201010" cy="201010"/>
          </a:xfrm>
          <a:custGeom>
            <a:rect b="b" l="l" r="r" t="t"/>
            <a:pathLst>
              <a:path extrusionOk="0" h="201010" w="201010">
                <a:moveTo>
                  <a:pt x="0" y="0"/>
                </a:moveTo>
                <a:lnTo>
                  <a:pt x="201010" y="0"/>
                </a:lnTo>
                <a:lnTo>
                  <a:pt x="201010" y="201010"/>
                </a:lnTo>
                <a:lnTo>
                  <a:pt x="0" y="20101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47" name="Google Shape;147;p16"/>
          <p:cNvSpPr txBox="1"/>
          <p:nvPr/>
        </p:nvSpPr>
        <p:spPr>
          <a:xfrm>
            <a:off x="929521" y="8352900"/>
            <a:ext cx="1916400" cy="16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0">
                <a:solidFill>
                  <a:srgbClr val="EDEDED"/>
                </a:solidFill>
                <a:latin typeface="Josefin Sans Thin"/>
                <a:ea typeface="Josefin Sans Thin"/>
                <a:cs typeface="Josefin Sans Thin"/>
                <a:sym typeface="Josefin Sans Thin"/>
              </a:rPr>
              <a:t>03</a:t>
            </a:r>
            <a:endParaRPr/>
          </a:p>
        </p:txBody>
      </p:sp>
      <p:sp>
        <p:nvSpPr>
          <p:cNvPr id="148" name="Google Shape;148;p16"/>
          <p:cNvSpPr txBox="1"/>
          <p:nvPr/>
        </p:nvSpPr>
        <p:spPr>
          <a:xfrm>
            <a:off x="606299" y="1061021"/>
            <a:ext cx="3385500" cy="47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99" u="none" cap="none" strike="noStrike">
                <a:solidFill>
                  <a:srgbClr val="EDEDE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뉴스 등 방송 콘텐츠 </a:t>
            </a:r>
            <a:endParaRPr/>
          </a:p>
          <a:p>
            <a:pPr indent="0" lvl="0" marL="0" marR="0" rtl="0" algn="l">
              <a:lnSpc>
                <a:spcPct val="12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99" u="none" cap="none" strike="noStrike">
                <a:solidFill>
                  <a:srgbClr val="EDEDED"/>
                </a:solidFill>
                <a:latin typeface="Calibri"/>
                <a:ea typeface="Calibri"/>
                <a:cs typeface="Calibri"/>
                <a:sym typeface="Calibri"/>
              </a:rPr>
              <a:t>실시간 자막 변환 기술 개발</a:t>
            </a:r>
            <a:endParaRPr/>
          </a:p>
        </p:txBody>
      </p:sp>
      <p:sp>
        <p:nvSpPr>
          <p:cNvPr id="149" name="Google Shape;149;p16"/>
          <p:cNvSpPr txBox="1"/>
          <p:nvPr/>
        </p:nvSpPr>
        <p:spPr>
          <a:xfrm>
            <a:off x="606299" y="1580281"/>
            <a:ext cx="294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99" u="none" cap="none" strike="noStrike">
                <a:solidFill>
                  <a:srgbClr val="EDEDE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AICC</a:t>
            </a:r>
            <a:endParaRPr/>
          </a:p>
        </p:txBody>
      </p:sp>
      <p:sp>
        <p:nvSpPr>
          <p:cNvPr id="150" name="Google Shape;150;p16"/>
          <p:cNvSpPr txBox="1"/>
          <p:nvPr/>
        </p:nvSpPr>
        <p:spPr>
          <a:xfrm>
            <a:off x="3720011" y="911311"/>
            <a:ext cx="13298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Data Collection Process</a:t>
            </a:r>
            <a:endParaRPr/>
          </a:p>
        </p:txBody>
      </p:sp>
      <p:sp>
        <p:nvSpPr>
          <p:cNvPr id="151" name="Google Shape;151;p16"/>
          <p:cNvSpPr txBox="1"/>
          <p:nvPr/>
        </p:nvSpPr>
        <p:spPr>
          <a:xfrm>
            <a:off x="3672392" y="1271149"/>
            <a:ext cx="165870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599" u="none" cap="none" strike="noStrike">
                <a:solidFill>
                  <a:srgbClr val="000000"/>
                </a:solidFill>
              </a:rPr>
              <a:t>Data preprocessing</a:t>
            </a:r>
            <a:endParaRPr b="1"/>
          </a:p>
        </p:txBody>
      </p:sp>
      <p:sp>
        <p:nvSpPr>
          <p:cNvPr id="152" name="Google Shape;152;p16"/>
          <p:cNvSpPr txBox="1"/>
          <p:nvPr/>
        </p:nvSpPr>
        <p:spPr>
          <a:xfrm>
            <a:off x="3763626" y="2642750"/>
            <a:ext cx="139851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99">
                <a:solidFill>
                  <a:srgbClr val="37373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① Audio Slicing</a:t>
            </a:r>
            <a:endParaRPr/>
          </a:p>
        </p:txBody>
      </p:sp>
      <p:grpSp>
        <p:nvGrpSpPr>
          <p:cNvPr id="153" name="Google Shape;153;p16"/>
          <p:cNvGrpSpPr/>
          <p:nvPr/>
        </p:nvGrpSpPr>
        <p:grpSpPr>
          <a:xfrm>
            <a:off x="3712600" y="3352800"/>
            <a:ext cx="13741500" cy="2805900"/>
            <a:chOff x="3712600" y="3657600"/>
            <a:chExt cx="13741500" cy="2805900"/>
          </a:xfrm>
        </p:grpSpPr>
        <p:sp>
          <p:nvSpPr>
            <p:cNvPr id="154" name="Google Shape;154;p16"/>
            <p:cNvSpPr/>
            <p:nvPr/>
          </p:nvSpPr>
          <p:spPr>
            <a:xfrm>
              <a:off x="3712600" y="3657600"/>
              <a:ext cx="13741500" cy="2805900"/>
            </a:xfrm>
            <a:prstGeom prst="flowChartAlternateProcess">
              <a:avLst/>
            </a:prstGeom>
            <a:solidFill>
              <a:schemeClr val="lt1"/>
            </a:solidFill>
            <a:ln cap="flat" cmpd="sng" w="28575">
              <a:solidFill>
                <a:srgbClr val="6D5FD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55" name="Google Shape;155;p16"/>
            <p:cNvGrpSpPr/>
            <p:nvPr/>
          </p:nvGrpSpPr>
          <p:grpSpPr>
            <a:xfrm>
              <a:off x="3898900" y="4013200"/>
              <a:ext cx="13418196" cy="2297975"/>
              <a:chOff x="3898900" y="5303675"/>
              <a:chExt cx="13418196" cy="2297975"/>
            </a:xfrm>
          </p:grpSpPr>
          <p:pic>
            <p:nvPicPr>
              <p:cNvPr id="156" name="Google Shape;156;p16"/>
              <p:cNvPicPr preferRelativeResize="0"/>
              <p:nvPr/>
            </p:nvPicPr>
            <p:blipFill rotWithShape="1">
              <a:blip r:embed="rId8">
                <a:alphaModFix/>
              </a:blip>
              <a:srcRect b="27253" l="5374" r="0" t="27735"/>
              <a:stretch/>
            </p:blipFill>
            <p:spPr>
              <a:xfrm>
                <a:off x="3898900" y="5303675"/>
                <a:ext cx="3986024" cy="9480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7" name="Google Shape;157;p16"/>
              <p:cNvSpPr txBox="1"/>
              <p:nvPr/>
            </p:nvSpPr>
            <p:spPr>
              <a:xfrm>
                <a:off x="4820456" y="6653650"/>
                <a:ext cx="1916400" cy="94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ctr">
                  <a:lnSpc>
                    <a:spcPct val="12000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2799">
                    <a:solidFill>
                      <a:schemeClr val="lt1"/>
                    </a:solidFill>
                    <a:highlight>
                      <a:srgbClr val="6D5FD8"/>
                    </a:highlight>
                    <a:latin typeface="Helvetica Neue"/>
                    <a:ea typeface="Helvetica Neue"/>
                    <a:cs typeface="Helvetica Neue"/>
                    <a:sym typeface="Helvetica Neue"/>
                  </a:rPr>
                  <a:t>Dataset</a:t>
                </a:r>
                <a:endParaRPr b="1" sz="2799">
                  <a:solidFill>
                    <a:schemeClr val="lt1"/>
                  </a:solidFill>
                  <a:highlight>
                    <a:srgbClr val="6D5FD8"/>
                  </a:highlight>
                  <a:latin typeface="Helvetica Neue"/>
                  <a:ea typeface="Helvetica Neue"/>
                  <a:cs typeface="Helvetica Neue"/>
                  <a:sym typeface="Helvetica Neue"/>
                </a:endParaRPr>
              </a:p>
              <a:p>
                <a:pPr indent="0" lvl="0" marL="0" marR="0" rtl="0" algn="ctr">
                  <a:lnSpc>
                    <a:spcPct val="12000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799">
                    <a:solidFill>
                      <a:srgbClr val="373737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(AudioSet)</a:t>
                </a:r>
                <a:endParaRPr sz="2799">
                  <a:solidFill>
                    <a:srgbClr val="373737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58" name="Google Shape;158;p16"/>
              <p:cNvSpPr/>
              <p:nvPr/>
            </p:nvSpPr>
            <p:spPr>
              <a:xfrm>
                <a:off x="8213250" y="5695850"/>
                <a:ext cx="289800" cy="861900"/>
              </a:xfrm>
              <a:prstGeom prst="chevron">
                <a:avLst>
                  <a:gd fmla="val 50000" name="adj"/>
                </a:avLst>
              </a:prstGeom>
              <a:solidFill>
                <a:srgbClr val="6D5FD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" name="Google Shape;159;p16"/>
              <p:cNvSpPr txBox="1"/>
              <p:nvPr/>
            </p:nvSpPr>
            <p:spPr>
              <a:xfrm>
                <a:off x="9410856" y="5652800"/>
                <a:ext cx="1916400" cy="94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ctr">
                  <a:lnSpc>
                    <a:spcPct val="12000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2799">
                    <a:solidFill>
                      <a:schemeClr val="lt1"/>
                    </a:solidFill>
                    <a:highlight>
                      <a:srgbClr val="6D5FD8"/>
                    </a:highlight>
                    <a:latin typeface="Helvetica Neue"/>
                    <a:ea typeface="Helvetica Neue"/>
                    <a:cs typeface="Helvetica Neue"/>
                    <a:sym typeface="Helvetica Neue"/>
                  </a:rPr>
                  <a:t>Slice Audio</a:t>
                </a:r>
                <a:endParaRPr b="1" sz="2799">
                  <a:solidFill>
                    <a:schemeClr val="lt1"/>
                  </a:solidFill>
                  <a:highlight>
                    <a:srgbClr val="6D5FD8"/>
                  </a:highlight>
                  <a:latin typeface="Helvetica Neue"/>
                  <a:ea typeface="Helvetica Neue"/>
                  <a:cs typeface="Helvetica Neue"/>
                  <a:sym typeface="Helvetica Neue"/>
                </a:endParaRPr>
              </a:p>
              <a:p>
                <a:pPr indent="0" lvl="0" marL="0" marR="0" rtl="0" algn="ctr">
                  <a:lnSpc>
                    <a:spcPct val="12000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799">
                    <a:latin typeface="Helvetica Neue"/>
                    <a:ea typeface="Helvetica Neue"/>
                    <a:cs typeface="Helvetica Neue"/>
                    <a:sym typeface="Helvetica Neue"/>
                  </a:rPr>
                  <a:t>(</a:t>
                </a:r>
                <a:r>
                  <a:rPr lang="en-US" sz="2700"/>
                  <a:t>≈10min</a:t>
                </a:r>
                <a:r>
                  <a:rPr lang="en-US" sz="2799">
                    <a:latin typeface="Helvetica Neue"/>
                    <a:ea typeface="Helvetica Neue"/>
                    <a:cs typeface="Helvetica Neue"/>
                    <a:sym typeface="Helvetica Neue"/>
                  </a:rPr>
                  <a:t>)</a:t>
                </a:r>
                <a:endParaRPr sz="2799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60" name="Google Shape;160;p16"/>
              <p:cNvSpPr/>
              <p:nvPr/>
            </p:nvSpPr>
            <p:spPr>
              <a:xfrm>
                <a:off x="12235050" y="5695850"/>
                <a:ext cx="289800" cy="861900"/>
              </a:xfrm>
              <a:prstGeom prst="chevron">
                <a:avLst>
                  <a:gd fmla="val 50000" name="adj"/>
                </a:avLst>
              </a:prstGeom>
              <a:solidFill>
                <a:srgbClr val="6D5FD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161" name="Google Shape;161;p16"/>
              <p:cNvPicPr preferRelativeResize="0"/>
              <p:nvPr/>
            </p:nvPicPr>
            <p:blipFill>
              <a:blip r:embed="rId9">
                <a:alphaModFix/>
              </a:blip>
              <a:stretch>
                <a:fillRect/>
              </a:stretch>
            </p:blipFill>
            <p:spPr>
              <a:xfrm>
                <a:off x="13103949" y="5786700"/>
                <a:ext cx="4213146" cy="6802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62" name="Google Shape;162;p16"/>
              <p:cNvSpPr txBox="1"/>
              <p:nvPr/>
            </p:nvSpPr>
            <p:spPr>
              <a:xfrm>
                <a:off x="13462270" y="6912250"/>
                <a:ext cx="3496500" cy="430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ctr">
                  <a:lnSpc>
                    <a:spcPct val="12000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2799">
                    <a:solidFill>
                      <a:schemeClr val="lt1"/>
                    </a:solidFill>
                    <a:highlight>
                      <a:srgbClr val="6D5FD8"/>
                    </a:highlight>
                    <a:latin typeface="Helvetica Neue"/>
                    <a:ea typeface="Helvetica Neue"/>
                    <a:cs typeface="Helvetica Neue"/>
                    <a:sym typeface="Helvetica Neue"/>
                  </a:rPr>
                  <a:t>Noise Cancellation</a:t>
                </a:r>
                <a:endParaRPr sz="2799">
                  <a:solidFill>
                    <a:schemeClr val="lt1"/>
                  </a:solidFill>
                  <a:highlight>
                    <a:srgbClr val="6D5FD8"/>
                  </a:highlight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</p:grpSp>
      </p:grpSp>
      <p:grpSp>
        <p:nvGrpSpPr>
          <p:cNvPr id="163" name="Google Shape;163;p16"/>
          <p:cNvGrpSpPr/>
          <p:nvPr/>
        </p:nvGrpSpPr>
        <p:grpSpPr>
          <a:xfrm>
            <a:off x="7341293" y="7160225"/>
            <a:ext cx="6306907" cy="2406125"/>
            <a:chOff x="7341293" y="6959850"/>
            <a:chExt cx="6306907" cy="2406125"/>
          </a:xfrm>
        </p:grpSpPr>
        <p:sp>
          <p:nvSpPr>
            <p:cNvPr id="164" name="Google Shape;164;p16"/>
            <p:cNvSpPr/>
            <p:nvPr/>
          </p:nvSpPr>
          <p:spPr>
            <a:xfrm>
              <a:off x="7341300" y="7140875"/>
              <a:ext cx="6306900" cy="22251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2857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" name="Google Shape;165;p16"/>
            <p:cNvSpPr txBox="1"/>
            <p:nvPr/>
          </p:nvSpPr>
          <p:spPr>
            <a:xfrm>
              <a:off x="7341293" y="8385800"/>
              <a:ext cx="6306900" cy="83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2032"/>
                </a:buClr>
                <a:buSzPts val="3200"/>
                <a:buFont typeface="Montserrat Alternates"/>
                <a:buNone/>
              </a:pPr>
              <a:r>
                <a:rPr lang="en-US" sz="2100">
                  <a:solidFill>
                    <a:srgbClr val="202032"/>
                  </a:solidFill>
                  <a:latin typeface="Open Sans SemiBold"/>
                  <a:ea typeface="Open Sans SemiBold"/>
                  <a:cs typeface="Open Sans SemiBold"/>
                  <a:sym typeface="Open Sans SemiBold"/>
                </a:rPr>
                <a:t>10분 이상의 Audio → </a:t>
              </a:r>
              <a:r>
                <a:rPr lang="en-US" sz="2100">
                  <a:solidFill>
                    <a:srgbClr val="FFFFFF"/>
                  </a:solidFill>
                  <a:highlight>
                    <a:srgbClr val="228FFF"/>
                  </a:highlight>
                  <a:latin typeface="Open Sans SemiBold"/>
                  <a:ea typeface="Open Sans SemiBold"/>
                  <a:cs typeface="Open Sans SemiBold"/>
                  <a:sym typeface="Open Sans SemiBold"/>
                </a:rPr>
                <a:t>Audio Slice ( ≈ 10m )</a:t>
              </a:r>
              <a:endParaRPr sz="2100">
                <a:solidFill>
                  <a:srgbClr val="FFFFFF"/>
                </a:solidFill>
                <a:highlight>
                  <a:srgbClr val="228FFF"/>
                </a:highlight>
                <a:latin typeface="Open Sans SemiBold"/>
                <a:ea typeface="Open Sans SemiBold"/>
                <a:cs typeface="Open Sans SemiBold"/>
                <a:sym typeface="Open Sans SemiBold"/>
              </a:endParaRPr>
            </a:p>
          </p:txBody>
        </p:sp>
        <p:pic>
          <p:nvPicPr>
            <p:cNvPr id="166" name="Google Shape;166;p16"/>
            <p:cNvPicPr preferRelativeResize="0"/>
            <p:nvPr/>
          </p:nvPicPr>
          <p:blipFill rotWithShape="1">
            <a:blip r:embed="rId10">
              <a:alphaModFix/>
            </a:blip>
            <a:srcRect b="0" l="0" r="0" t="46193"/>
            <a:stretch/>
          </p:blipFill>
          <p:spPr>
            <a:xfrm>
              <a:off x="7725224" y="7479525"/>
              <a:ext cx="5539063" cy="10351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7" name="Google Shape;167;p16"/>
            <p:cNvSpPr/>
            <p:nvPr/>
          </p:nvSpPr>
          <p:spPr>
            <a:xfrm>
              <a:off x="7845450" y="7621800"/>
              <a:ext cx="1874400" cy="324000"/>
            </a:xfrm>
            <a:prstGeom prst="rect">
              <a:avLst/>
            </a:prstGeom>
            <a:noFill/>
            <a:ln cap="flat" cmpd="sng" w="76200">
              <a:solidFill>
                <a:srgbClr val="228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 Medium"/>
                <a:ea typeface="Open Sans Medium"/>
                <a:cs typeface="Open Sans Medium"/>
                <a:sym typeface="Open Sans Medium"/>
              </a:endParaRPr>
            </a:p>
          </p:txBody>
        </p:sp>
        <p:pic>
          <p:nvPicPr>
            <p:cNvPr id="168" name="Google Shape;168;p16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7554000" y="6959850"/>
              <a:ext cx="2287440" cy="369300"/>
            </a:xfrm>
            <a:prstGeom prst="rect">
              <a:avLst/>
            </a:prstGeom>
            <a:noFill/>
            <a:ln cap="flat" cmpd="sng" w="9525">
              <a:solidFill>
                <a:srgbClr val="202032"/>
              </a:solidFill>
              <a:prstDash val="solid"/>
              <a:round/>
              <a:headEnd len="sm" w="sm" type="none"/>
              <a:tailEnd len="sm" w="sm" type="none"/>
            </a:ln>
          </p:spPr>
        </p:pic>
      </p:grpSp>
      <p:sp>
        <p:nvSpPr>
          <p:cNvPr id="169" name="Google Shape;169;p16"/>
          <p:cNvSpPr/>
          <p:nvPr/>
        </p:nvSpPr>
        <p:spPr>
          <a:xfrm>
            <a:off x="9454650" y="6260250"/>
            <a:ext cx="2080200" cy="1065900"/>
          </a:xfrm>
          <a:prstGeom prst="upArrow">
            <a:avLst>
              <a:gd fmla="val 55795" name="adj1"/>
              <a:gd fmla="val 58256" name="adj2"/>
            </a:avLst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2F2"/>
        </a:solidFill>
      </p:bgPr>
    </p:bg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7"/>
          <p:cNvSpPr/>
          <p:nvPr/>
        </p:nvSpPr>
        <p:spPr>
          <a:xfrm>
            <a:off x="0" y="638"/>
            <a:ext cx="2893763" cy="10285714"/>
          </a:xfrm>
          <a:custGeom>
            <a:rect b="b" l="l" r="r" t="t"/>
            <a:pathLst>
              <a:path extrusionOk="0" h="10285714" w="2893763">
                <a:moveTo>
                  <a:pt x="0" y="0"/>
                </a:moveTo>
                <a:lnTo>
                  <a:pt x="2893763" y="0"/>
                </a:lnTo>
                <a:lnTo>
                  <a:pt x="2893763" y="10285714"/>
                </a:lnTo>
                <a:lnTo>
                  <a:pt x="0" y="1028571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19" r="-29" t="0"/>
            </a:stretch>
          </a:blipFill>
          <a:ln>
            <a:noFill/>
          </a:ln>
        </p:spPr>
      </p:sp>
      <p:sp>
        <p:nvSpPr>
          <p:cNvPr id="175" name="Google Shape;175;p17"/>
          <p:cNvSpPr/>
          <p:nvPr/>
        </p:nvSpPr>
        <p:spPr>
          <a:xfrm>
            <a:off x="514859" y="846873"/>
            <a:ext cx="428694" cy="21429"/>
          </a:xfrm>
          <a:custGeom>
            <a:rect b="b" l="l" r="r" t="t"/>
            <a:pathLst>
              <a:path extrusionOk="0" h="21429" w="428694">
                <a:moveTo>
                  <a:pt x="0" y="0"/>
                </a:moveTo>
                <a:lnTo>
                  <a:pt x="428694" y="0"/>
                </a:lnTo>
                <a:lnTo>
                  <a:pt x="428694" y="21429"/>
                </a:lnTo>
                <a:lnTo>
                  <a:pt x="0" y="2142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15238" l="0" r="0" t="-15229"/>
            </a:stretch>
          </a:blipFill>
          <a:ln>
            <a:noFill/>
          </a:ln>
        </p:spPr>
      </p:sp>
      <p:sp>
        <p:nvSpPr>
          <p:cNvPr id="176" name="Google Shape;176;p17"/>
          <p:cNvSpPr/>
          <p:nvPr/>
        </p:nvSpPr>
        <p:spPr>
          <a:xfrm>
            <a:off x="3763613" y="375811"/>
            <a:ext cx="201010" cy="201010"/>
          </a:xfrm>
          <a:custGeom>
            <a:rect b="b" l="l" r="r" t="t"/>
            <a:pathLst>
              <a:path extrusionOk="0" h="201010" w="201010">
                <a:moveTo>
                  <a:pt x="0" y="0"/>
                </a:moveTo>
                <a:lnTo>
                  <a:pt x="201010" y="0"/>
                </a:lnTo>
                <a:lnTo>
                  <a:pt x="201010" y="201010"/>
                </a:lnTo>
                <a:lnTo>
                  <a:pt x="0" y="20101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77" name="Google Shape;177;p17"/>
          <p:cNvSpPr/>
          <p:nvPr/>
        </p:nvSpPr>
        <p:spPr>
          <a:xfrm>
            <a:off x="3371429" y="2391069"/>
            <a:ext cx="14423809" cy="7471455"/>
          </a:xfrm>
          <a:custGeom>
            <a:rect b="b" l="l" r="r" t="t"/>
            <a:pathLst>
              <a:path extrusionOk="0" h="7471455" w="14423809">
                <a:moveTo>
                  <a:pt x="0" y="0"/>
                </a:moveTo>
                <a:lnTo>
                  <a:pt x="14423809" y="0"/>
                </a:lnTo>
                <a:lnTo>
                  <a:pt x="14423809" y="7471455"/>
                </a:lnTo>
                <a:lnTo>
                  <a:pt x="0" y="747145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-19" l="0" r="0" t="-9"/>
            </a:stretch>
          </a:blipFill>
          <a:ln>
            <a:noFill/>
          </a:ln>
        </p:spPr>
      </p:sp>
      <p:sp>
        <p:nvSpPr>
          <p:cNvPr id="178" name="Google Shape;178;p17"/>
          <p:cNvSpPr/>
          <p:nvPr/>
        </p:nvSpPr>
        <p:spPr>
          <a:xfrm>
            <a:off x="3628571" y="375811"/>
            <a:ext cx="201010" cy="201010"/>
          </a:xfrm>
          <a:custGeom>
            <a:rect b="b" l="l" r="r" t="t"/>
            <a:pathLst>
              <a:path extrusionOk="0" h="201010" w="201010">
                <a:moveTo>
                  <a:pt x="0" y="0"/>
                </a:moveTo>
                <a:lnTo>
                  <a:pt x="201010" y="0"/>
                </a:lnTo>
                <a:lnTo>
                  <a:pt x="201010" y="201010"/>
                </a:lnTo>
                <a:lnTo>
                  <a:pt x="0" y="20101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79" name="Google Shape;179;p17"/>
          <p:cNvSpPr txBox="1"/>
          <p:nvPr/>
        </p:nvSpPr>
        <p:spPr>
          <a:xfrm>
            <a:off x="929521" y="8352900"/>
            <a:ext cx="1916400" cy="16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0">
                <a:solidFill>
                  <a:srgbClr val="EDEDED"/>
                </a:solidFill>
                <a:latin typeface="Josefin Sans Thin"/>
                <a:ea typeface="Josefin Sans Thin"/>
                <a:cs typeface="Josefin Sans Thin"/>
                <a:sym typeface="Josefin Sans Thin"/>
              </a:rPr>
              <a:t>04</a:t>
            </a:r>
            <a:endParaRPr/>
          </a:p>
        </p:txBody>
      </p:sp>
      <p:sp>
        <p:nvSpPr>
          <p:cNvPr id="180" name="Google Shape;180;p17"/>
          <p:cNvSpPr txBox="1"/>
          <p:nvPr/>
        </p:nvSpPr>
        <p:spPr>
          <a:xfrm>
            <a:off x="606299" y="1061021"/>
            <a:ext cx="3385500" cy="47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99" u="none" cap="none" strike="noStrike">
                <a:solidFill>
                  <a:srgbClr val="EDEDE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뉴스 등 방송 콘텐츠 </a:t>
            </a:r>
            <a:endParaRPr/>
          </a:p>
          <a:p>
            <a:pPr indent="0" lvl="0" marL="0" marR="0" rtl="0" algn="l">
              <a:lnSpc>
                <a:spcPct val="12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99" u="none" cap="none" strike="noStrike">
                <a:solidFill>
                  <a:srgbClr val="EDEDED"/>
                </a:solidFill>
                <a:latin typeface="Calibri"/>
                <a:ea typeface="Calibri"/>
                <a:cs typeface="Calibri"/>
                <a:sym typeface="Calibri"/>
              </a:rPr>
              <a:t>실시간 자막 변환 기술 개발</a:t>
            </a:r>
            <a:endParaRPr/>
          </a:p>
        </p:txBody>
      </p:sp>
      <p:sp>
        <p:nvSpPr>
          <p:cNvPr id="181" name="Google Shape;181;p17"/>
          <p:cNvSpPr txBox="1"/>
          <p:nvPr/>
        </p:nvSpPr>
        <p:spPr>
          <a:xfrm>
            <a:off x="606299" y="1580281"/>
            <a:ext cx="294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99" u="none" cap="none" strike="noStrike">
                <a:solidFill>
                  <a:srgbClr val="EDEDE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AICC</a:t>
            </a:r>
            <a:endParaRPr/>
          </a:p>
        </p:txBody>
      </p:sp>
      <p:sp>
        <p:nvSpPr>
          <p:cNvPr id="182" name="Google Shape;182;p17"/>
          <p:cNvSpPr txBox="1"/>
          <p:nvPr/>
        </p:nvSpPr>
        <p:spPr>
          <a:xfrm>
            <a:off x="3720011" y="911311"/>
            <a:ext cx="13298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Data Collection Process</a:t>
            </a:r>
            <a:endParaRPr/>
          </a:p>
        </p:txBody>
      </p:sp>
      <p:sp>
        <p:nvSpPr>
          <p:cNvPr id="183" name="Google Shape;183;p17"/>
          <p:cNvSpPr txBox="1"/>
          <p:nvPr/>
        </p:nvSpPr>
        <p:spPr>
          <a:xfrm>
            <a:off x="3672392" y="1271149"/>
            <a:ext cx="165870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599" u="none" cap="none" strike="noStrike">
                <a:solidFill>
                  <a:srgbClr val="000000"/>
                </a:solidFill>
              </a:rPr>
              <a:t>Data preprocessing</a:t>
            </a:r>
            <a:endParaRPr b="1"/>
          </a:p>
        </p:txBody>
      </p:sp>
      <p:sp>
        <p:nvSpPr>
          <p:cNvPr id="184" name="Google Shape;184;p17"/>
          <p:cNvSpPr txBox="1"/>
          <p:nvPr/>
        </p:nvSpPr>
        <p:spPr>
          <a:xfrm>
            <a:off x="3763626" y="2642750"/>
            <a:ext cx="139851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99">
                <a:solidFill>
                  <a:srgbClr val="37373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②</a:t>
            </a:r>
            <a:r>
              <a:rPr b="0" i="0" lang="en-US" sz="2799" u="none" cap="none" strike="noStrike">
                <a:solidFill>
                  <a:srgbClr val="37373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Noise Cancellation</a:t>
            </a:r>
            <a:endParaRPr/>
          </a:p>
        </p:txBody>
      </p:sp>
      <p:sp>
        <p:nvSpPr>
          <p:cNvPr id="185" name="Google Shape;185;p17"/>
          <p:cNvSpPr txBox="1"/>
          <p:nvPr/>
        </p:nvSpPr>
        <p:spPr>
          <a:xfrm>
            <a:off x="3550096" y="6326938"/>
            <a:ext cx="17325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99">
                <a:solidFill>
                  <a:srgbClr val="37373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[ </a:t>
            </a:r>
            <a:r>
              <a:rPr b="1" lang="en-US" sz="2799">
                <a:solidFill>
                  <a:srgbClr val="37373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To-Be ]</a:t>
            </a:r>
            <a:endParaRPr b="1"/>
          </a:p>
        </p:txBody>
      </p:sp>
      <p:sp>
        <p:nvSpPr>
          <p:cNvPr id="186" name="Google Shape;186;p17"/>
          <p:cNvSpPr/>
          <p:nvPr/>
        </p:nvSpPr>
        <p:spPr>
          <a:xfrm rot="5400000">
            <a:off x="10040700" y="5635647"/>
            <a:ext cx="656700" cy="861900"/>
          </a:xfrm>
          <a:prstGeom prst="chevron">
            <a:avLst>
              <a:gd fmla="val 50000" name="adj"/>
            </a:avLst>
          </a:prstGeom>
          <a:solidFill>
            <a:srgbClr val="6D5F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17"/>
          <p:cNvSpPr txBox="1"/>
          <p:nvPr/>
        </p:nvSpPr>
        <p:spPr>
          <a:xfrm>
            <a:off x="3458143" y="3450165"/>
            <a:ext cx="19164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99">
                <a:solidFill>
                  <a:srgbClr val="37373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[ </a:t>
            </a:r>
            <a:r>
              <a:rPr b="1" lang="en-US" sz="2799">
                <a:solidFill>
                  <a:srgbClr val="37373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As-Is ]</a:t>
            </a:r>
            <a:endParaRPr b="1"/>
          </a:p>
        </p:txBody>
      </p:sp>
      <p:pic>
        <p:nvPicPr>
          <p:cNvPr id="188" name="Google Shape;188;p17"/>
          <p:cNvPicPr preferRelativeResize="0"/>
          <p:nvPr/>
        </p:nvPicPr>
        <p:blipFill rotWithShape="1">
          <a:blip r:embed="rId8">
            <a:alphaModFix/>
          </a:blip>
          <a:srcRect b="50741" l="0" r="0" t="0"/>
          <a:stretch/>
        </p:blipFill>
        <p:spPr>
          <a:xfrm>
            <a:off x="4245575" y="4173687"/>
            <a:ext cx="12673623" cy="11980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17" title="separation_전.wav">
            <a:hlinkClick r:id="rId9"/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6349119" y="3357600"/>
            <a:ext cx="1097280" cy="109728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0" name="Google Shape;190;p17"/>
          <p:cNvGrpSpPr/>
          <p:nvPr/>
        </p:nvGrpSpPr>
        <p:grpSpPr>
          <a:xfrm>
            <a:off x="4305100" y="6135688"/>
            <a:ext cx="13141305" cy="2764568"/>
            <a:chOff x="4305100" y="6610838"/>
            <a:chExt cx="13141305" cy="2764568"/>
          </a:xfrm>
        </p:grpSpPr>
        <p:pic>
          <p:nvPicPr>
            <p:cNvPr id="191" name="Google Shape;191;p17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4305100" y="7342423"/>
              <a:ext cx="12368274" cy="197620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2" name="Google Shape;192;p17"/>
            <p:cNvSpPr/>
            <p:nvPr/>
          </p:nvSpPr>
          <p:spPr>
            <a:xfrm>
              <a:off x="4367738" y="7588425"/>
              <a:ext cx="12243000" cy="742200"/>
            </a:xfrm>
            <a:prstGeom prst="rect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137160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193;p17"/>
            <p:cNvSpPr/>
            <p:nvPr/>
          </p:nvSpPr>
          <p:spPr>
            <a:xfrm>
              <a:off x="4367732" y="8330636"/>
              <a:ext cx="12243000" cy="884100"/>
            </a:xfrm>
            <a:prstGeom prst="rect">
              <a:avLst/>
            </a:prstGeom>
            <a:noFill/>
            <a:ln cap="flat" cmpd="sng" w="381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Google Shape;194;p17"/>
            <p:cNvSpPr txBox="1"/>
            <p:nvPr/>
          </p:nvSpPr>
          <p:spPr>
            <a:xfrm>
              <a:off x="15781047" y="8852205"/>
              <a:ext cx="14262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200">
                  <a:solidFill>
                    <a:schemeClr val="lt1"/>
                  </a:solidFill>
                  <a:highlight>
                    <a:schemeClr val="dk2"/>
                  </a:highlight>
                </a:rPr>
                <a:t>Noise</a:t>
              </a:r>
              <a:endParaRPr b="1" sz="2200">
                <a:solidFill>
                  <a:schemeClr val="lt1"/>
                </a:solidFill>
                <a:highlight>
                  <a:schemeClr val="dk2"/>
                </a:highlight>
              </a:endParaRPr>
            </a:p>
          </p:txBody>
        </p:sp>
        <p:pic>
          <p:nvPicPr>
            <p:cNvPr id="195" name="Google Shape;195;p17" title="separation_후.mp3">
              <a:hlinkClick r:id="rId12"/>
            </p:cNvPr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16349125" y="6610838"/>
              <a:ext cx="1097280" cy="109728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6" name="Google Shape;196;p17"/>
            <p:cNvSpPr txBox="1"/>
            <p:nvPr/>
          </p:nvSpPr>
          <p:spPr>
            <a:xfrm>
              <a:off x="15781047" y="7913351"/>
              <a:ext cx="14262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200">
                  <a:solidFill>
                    <a:schemeClr val="lt1"/>
                  </a:solidFill>
                  <a:highlight>
                    <a:srgbClr val="FF0000"/>
                  </a:highlight>
                </a:rPr>
                <a:t>Use data  </a:t>
              </a:r>
              <a:endParaRPr b="1" sz="2200">
                <a:solidFill>
                  <a:schemeClr val="lt1"/>
                </a:solidFill>
                <a:highlight>
                  <a:srgbClr val="FF0000"/>
                </a:highlight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2F2"/>
        </a:solidFill>
      </p:bgPr>
    </p:bg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8"/>
          <p:cNvSpPr/>
          <p:nvPr/>
        </p:nvSpPr>
        <p:spPr>
          <a:xfrm>
            <a:off x="0" y="0"/>
            <a:ext cx="2893763" cy="10285714"/>
          </a:xfrm>
          <a:custGeom>
            <a:rect b="b" l="l" r="r" t="t"/>
            <a:pathLst>
              <a:path extrusionOk="0" h="10285714" w="2893763">
                <a:moveTo>
                  <a:pt x="0" y="0"/>
                </a:moveTo>
                <a:lnTo>
                  <a:pt x="2893763" y="0"/>
                </a:lnTo>
                <a:lnTo>
                  <a:pt x="2893763" y="10285714"/>
                </a:lnTo>
                <a:lnTo>
                  <a:pt x="0" y="1028571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19" r="-29" t="0"/>
            </a:stretch>
          </a:blipFill>
          <a:ln>
            <a:noFill/>
          </a:ln>
        </p:spPr>
      </p:sp>
      <p:sp>
        <p:nvSpPr>
          <p:cNvPr id="202" name="Google Shape;202;p18"/>
          <p:cNvSpPr/>
          <p:nvPr/>
        </p:nvSpPr>
        <p:spPr>
          <a:xfrm>
            <a:off x="514859" y="846873"/>
            <a:ext cx="428694" cy="21429"/>
          </a:xfrm>
          <a:custGeom>
            <a:rect b="b" l="l" r="r" t="t"/>
            <a:pathLst>
              <a:path extrusionOk="0" h="21429" w="428694">
                <a:moveTo>
                  <a:pt x="0" y="0"/>
                </a:moveTo>
                <a:lnTo>
                  <a:pt x="428694" y="0"/>
                </a:lnTo>
                <a:lnTo>
                  <a:pt x="428694" y="21429"/>
                </a:lnTo>
                <a:lnTo>
                  <a:pt x="0" y="2142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15238" l="0" r="0" t="-15229"/>
            </a:stretch>
          </a:blipFill>
          <a:ln>
            <a:noFill/>
          </a:ln>
        </p:spPr>
      </p:sp>
      <p:sp>
        <p:nvSpPr>
          <p:cNvPr id="203" name="Google Shape;203;p18"/>
          <p:cNvSpPr/>
          <p:nvPr/>
        </p:nvSpPr>
        <p:spPr>
          <a:xfrm>
            <a:off x="3763613" y="375811"/>
            <a:ext cx="201010" cy="201010"/>
          </a:xfrm>
          <a:custGeom>
            <a:rect b="b" l="l" r="r" t="t"/>
            <a:pathLst>
              <a:path extrusionOk="0" h="201010" w="201010">
                <a:moveTo>
                  <a:pt x="0" y="0"/>
                </a:moveTo>
                <a:lnTo>
                  <a:pt x="201010" y="0"/>
                </a:lnTo>
                <a:lnTo>
                  <a:pt x="201010" y="201010"/>
                </a:lnTo>
                <a:lnTo>
                  <a:pt x="0" y="20101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04" name="Google Shape;204;p18"/>
          <p:cNvSpPr/>
          <p:nvPr/>
        </p:nvSpPr>
        <p:spPr>
          <a:xfrm>
            <a:off x="3628579" y="2197144"/>
            <a:ext cx="14423809" cy="7471455"/>
          </a:xfrm>
          <a:custGeom>
            <a:rect b="b" l="l" r="r" t="t"/>
            <a:pathLst>
              <a:path extrusionOk="0" h="7471455" w="14423809">
                <a:moveTo>
                  <a:pt x="0" y="0"/>
                </a:moveTo>
                <a:lnTo>
                  <a:pt x="14423809" y="0"/>
                </a:lnTo>
                <a:lnTo>
                  <a:pt x="14423809" y="7471455"/>
                </a:lnTo>
                <a:lnTo>
                  <a:pt x="0" y="747145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-19" l="0" r="0" t="-9"/>
            </a:stretch>
          </a:blipFill>
          <a:ln>
            <a:noFill/>
          </a:ln>
        </p:spPr>
      </p:sp>
      <p:sp>
        <p:nvSpPr>
          <p:cNvPr id="205" name="Google Shape;205;p18"/>
          <p:cNvSpPr/>
          <p:nvPr/>
        </p:nvSpPr>
        <p:spPr>
          <a:xfrm>
            <a:off x="3628571" y="375811"/>
            <a:ext cx="201010" cy="201010"/>
          </a:xfrm>
          <a:custGeom>
            <a:rect b="b" l="l" r="r" t="t"/>
            <a:pathLst>
              <a:path extrusionOk="0" h="201010" w="201010">
                <a:moveTo>
                  <a:pt x="0" y="0"/>
                </a:moveTo>
                <a:lnTo>
                  <a:pt x="201010" y="0"/>
                </a:lnTo>
                <a:lnTo>
                  <a:pt x="201010" y="201010"/>
                </a:lnTo>
                <a:lnTo>
                  <a:pt x="0" y="20101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06" name="Google Shape;206;p18"/>
          <p:cNvSpPr txBox="1"/>
          <p:nvPr/>
        </p:nvSpPr>
        <p:spPr>
          <a:xfrm>
            <a:off x="929535" y="8352897"/>
            <a:ext cx="3042600" cy="16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0">
                <a:solidFill>
                  <a:srgbClr val="EDEDED"/>
                </a:solidFill>
                <a:latin typeface="Josefin Sans Thin"/>
                <a:ea typeface="Josefin Sans Thin"/>
                <a:cs typeface="Josefin Sans Thin"/>
                <a:sym typeface="Josefin Sans Thin"/>
              </a:rPr>
              <a:t>05</a:t>
            </a:r>
            <a:endParaRPr/>
          </a:p>
        </p:txBody>
      </p:sp>
      <p:sp>
        <p:nvSpPr>
          <p:cNvPr id="207" name="Google Shape;207;p18"/>
          <p:cNvSpPr txBox="1"/>
          <p:nvPr/>
        </p:nvSpPr>
        <p:spPr>
          <a:xfrm>
            <a:off x="606299" y="1061021"/>
            <a:ext cx="3385500" cy="47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99" u="none" cap="none" strike="noStrike">
                <a:solidFill>
                  <a:srgbClr val="EDEDE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뉴스 등 방송 콘텐츠 </a:t>
            </a:r>
            <a:endParaRPr/>
          </a:p>
          <a:p>
            <a:pPr indent="0" lvl="0" marL="0" marR="0" rtl="0" algn="l">
              <a:lnSpc>
                <a:spcPct val="12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99" u="none" cap="none" strike="noStrike">
                <a:solidFill>
                  <a:srgbClr val="EDEDED"/>
                </a:solidFill>
                <a:latin typeface="Calibri"/>
                <a:ea typeface="Calibri"/>
                <a:cs typeface="Calibri"/>
                <a:sym typeface="Calibri"/>
              </a:rPr>
              <a:t>실시간 자막 변환 기술 개발</a:t>
            </a:r>
            <a:endParaRPr/>
          </a:p>
        </p:txBody>
      </p:sp>
      <p:sp>
        <p:nvSpPr>
          <p:cNvPr id="208" name="Google Shape;208;p18"/>
          <p:cNvSpPr txBox="1"/>
          <p:nvPr/>
        </p:nvSpPr>
        <p:spPr>
          <a:xfrm>
            <a:off x="606299" y="1580281"/>
            <a:ext cx="294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99" u="none" cap="none" strike="noStrike">
                <a:solidFill>
                  <a:srgbClr val="EDEDE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AICC</a:t>
            </a:r>
            <a:endParaRPr/>
          </a:p>
        </p:txBody>
      </p:sp>
      <p:sp>
        <p:nvSpPr>
          <p:cNvPr id="209" name="Google Shape;209;p18"/>
          <p:cNvSpPr txBox="1"/>
          <p:nvPr/>
        </p:nvSpPr>
        <p:spPr>
          <a:xfrm>
            <a:off x="3720011" y="911311"/>
            <a:ext cx="13298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Helvetica Neue Light"/>
                <a:ea typeface="Helvetica Neue Light"/>
                <a:cs typeface="Helvetica Neue Light"/>
                <a:sym typeface="Helvetica Neue Light"/>
              </a:rPr>
              <a:t>Accuracy Measurement</a:t>
            </a:r>
            <a:endParaRPr/>
          </a:p>
        </p:txBody>
      </p:sp>
      <p:sp>
        <p:nvSpPr>
          <p:cNvPr id="210" name="Google Shape;210;p18"/>
          <p:cNvSpPr txBox="1"/>
          <p:nvPr/>
        </p:nvSpPr>
        <p:spPr>
          <a:xfrm>
            <a:off x="3672392" y="1271149"/>
            <a:ext cx="165870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599">
                <a:latin typeface="Calibri"/>
                <a:ea typeface="Calibri"/>
                <a:cs typeface="Calibri"/>
                <a:sym typeface="Calibri"/>
              </a:rPr>
              <a:t>정확도 측정 지표 (WER)</a:t>
            </a:r>
            <a:endParaRPr b="1"/>
          </a:p>
        </p:txBody>
      </p:sp>
      <p:sp>
        <p:nvSpPr>
          <p:cNvPr id="211" name="Google Shape;211;p18"/>
          <p:cNvSpPr txBox="1"/>
          <p:nvPr/>
        </p:nvSpPr>
        <p:spPr>
          <a:xfrm>
            <a:off x="12507275" y="5206525"/>
            <a:ext cx="891900" cy="1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Google Shape;212;p18"/>
          <p:cNvSpPr txBox="1"/>
          <p:nvPr/>
        </p:nvSpPr>
        <p:spPr>
          <a:xfrm>
            <a:off x="3864118" y="2757049"/>
            <a:ext cx="165222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99">
                <a:solidFill>
                  <a:srgbClr val="37373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▶ 음성 인식에서 정확도를 측정하는 지표 중 하나 → WER</a:t>
            </a:r>
            <a:endParaRPr/>
          </a:p>
        </p:txBody>
      </p:sp>
      <p:grpSp>
        <p:nvGrpSpPr>
          <p:cNvPr id="213" name="Google Shape;213;p18"/>
          <p:cNvGrpSpPr/>
          <p:nvPr/>
        </p:nvGrpSpPr>
        <p:grpSpPr>
          <a:xfrm>
            <a:off x="3628582" y="3429009"/>
            <a:ext cx="10619404" cy="5724290"/>
            <a:chOff x="7319250" y="4376650"/>
            <a:chExt cx="6099600" cy="3592500"/>
          </a:xfrm>
        </p:grpSpPr>
        <p:sp>
          <p:nvSpPr>
            <p:cNvPr id="214" name="Google Shape;214;p18"/>
            <p:cNvSpPr/>
            <p:nvPr/>
          </p:nvSpPr>
          <p:spPr>
            <a:xfrm>
              <a:off x="7319250" y="4376650"/>
              <a:ext cx="6099600" cy="3592500"/>
            </a:xfrm>
            <a:prstGeom prst="flowChartAlternateProcess">
              <a:avLst/>
            </a:prstGeom>
            <a:solidFill>
              <a:schemeClr val="lt1"/>
            </a:solidFill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15" name="Google Shape;215;p18"/>
            <p:cNvPicPr preferRelativeResize="0"/>
            <p:nvPr/>
          </p:nvPicPr>
          <p:blipFill rotWithShape="1">
            <a:blip r:embed="rId8">
              <a:alphaModFix/>
            </a:blip>
            <a:srcRect b="0" l="0" r="19659" t="0"/>
            <a:stretch/>
          </p:blipFill>
          <p:spPr>
            <a:xfrm>
              <a:off x="7974576" y="4509175"/>
              <a:ext cx="4788950" cy="3243950"/>
            </a:xfrm>
            <a:prstGeom prst="rect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2F2"/>
        </a:solidFill>
      </p:bgPr>
    </p:bg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9"/>
          <p:cNvSpPr/>
          <p:nvPr/>
        </p:nvSpPr>
        <p:spPr>
          <a:xfrm>
            <a:off x="3333379" y="2391069"/>
            <a:ext cx="14423809" cy="7471455"/>
          </a:xfrm>
          <a:custGeom>
            <a:rect b="b" l="l" r="r" t="t"/>
            <a:pathLst>
              <a:path extrusionOk="0" h="7471455" w="14423809">
                <a:moveTo>
                  <a:pt x="0" y="0"/>
                </a:moveTo>
                <a:lnTo>
                  <a:pt x="14423809" y="0"/>
                </a:lnTo>
                <a:lnTo>
                  <a:pt x="14423809" y="7471455"/>
                </a:lnTo>
                <a:lnTo>
                  <a:pt x="0" y="747145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9" l="0" r="0" t="-9"/>
            </a:stretch>
          </a:blipFill>
          <a:ln>
            <a:noFill/>
          </a:ln>
        </p:spPr>
      </p:sp>
      <p:sp>
        <p:nvSpPr>
          <p:cNvPr id="221" name="Google Shape;221;p19"/>
          <p:cNvSpPr/>
          <p:nvPr/>
        </p:nvSpPr>
        <p:spPr>
          <a:xfrm>
            <a:off x="0" y="0"/>
            <a:ext cx="2893763" cy="10285714"/>
          </a:xfrm>
          <a:custGeom>
            <a:rect b="b" l="l" r="r" t="t"/>
            <a:pathLst>
              <a:path extrusionOk="0" h="10285714" w="2893763">
                <a:moveTo>
                  <a:pt x="0" y="0"/>
                </a:moveTo>
                <a:lnTo>
                  <a:pt x="2893763" y="0"/>
                </a:lnTo>
                <a:lnTo>
                  <a:pt x="2893763" y="10285714"/>
                </a:lnTo>
                <a:lnTo>
                  <a:pt x="0" y="1028571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24" r="-24" t="0"/>
            </a:stretch>
          </a:blipFill>
          <a:ln>
            <a:noFill/>
          </a:ln>
        </p:spPr>
      </p:sp>
      <p:sp>
        <p:nvSpPr>
          <p:cNvPr id="222" name="Google Shape;222;p19"/>
          <p:cNvSpPr/>
          <p:nvPr/>
        </p:nvSpPr>
        <p:spPr>
          <a:xfrm>
            <a:off x="514859" y="846873"/>
            <a:ext cx="428694" cy="21429"/>
          </a:xfrm>
          <a:custGeom>
            <a:rect b="b" l="l" r="r" t="t"/>
            <a:pathLst>
              <a:path extrusionOk="0" h="21429" w="428694">
                <a:moveTo>
                  <a:pt x="0" y="0"/>
                </a:moveTo>
                <a:lnTo>
                  <a:pt x="428694" y="0"/>
                </a:lnTo>
                <a:lnTo>
                  <a:pt x="428694" y="21429"/>
                </a:lnTo>
                <a:lnTo>
                  <a:pt x="0" y="2142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-15233" l="0" r="0" t="-15233"/>
            </a:stretch>
          </a:blipFill>
          <a:ln>
            <a:noFill/>
          </a:ln>
        </p:spPr>
      </p:sp>
      <p:sp>
        <p:nvSpPr>
          <p:cNvPr id="223" name="Google Shape;223;p19"/>
          <p:cNvSpPr/>
          <p:nvPr/>
        </p:nvSpPr>
        <p:spPr>
          <a:xfrm>
            <a:off x="3763613" y="375811"/>
            <a:ext cx="201010" cy="201010"/>
          </a:xfrm>
          <a:custGeom>
            <a:rect b="b" l="l" r="r" t="t"/>
            <a:pathLst>
              <a:path extrusionOk="0" h="201010" w="201010">
                <a:moveTo>
                  <a:pt x="0" y="0"/>
                </a:moveTo>
                <a:lnTo>
                  <a:pt x="201010" y="0"/>
                </a:lnTo>
                <a:lnTo>
                  <a:pt x="201010" y="201010"/>
                </a:lnTo>
                <a:lnTo>
                  <a:pt x="0" y="20101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24" name="Google Shape;224;p19"/>
          <p:cNvSpPr/>
          <p:nvPr/>
        </p:nvSpPr>
        <p:spPr>
          <a:xfrm>
            <a:off x="3628571" y="375811"/>
            <a:ext cx="201010" cy="201010"/>
          </a:xfrm>
          <a:custGeom>
            <a:rect b="b" l="l" r="r" t="t"/>
            <a:pathLst>
              <a:path extrusionOk="0" h="201010" w="201010">
                <a:moveTo>
                  <a:pt x="0" y="0"/>
                </a:moveTo>
                <a:lnTo>
                  <a:pt x="201010" y="0"/>
                </a:lnTo>
                <a:lnTo>
                  <a:pt x="201010" y="201010"/>
                </a:lnTo>
                <a:lnTo>
                  <a:pt x="0" y="20101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25" name="Google Shape;225;p19"/>
          <p:cNvSpPr txBox="1"/>
          <p:nvPr/>
        </p:nvSpPr>
        <p:spPr>
          <a:xfrm>
            <a:off x="929535" y="8352897"/>
            <a:ext cx="3042600" cy="16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0">
                <a:solidFill>
                  <a:srgbClr val="EDEDED"/>
                </a:solidFill>
                <a:latin typeface="Josefin Sans Thin"/>
                <a:ea typeface="Josefin Sans Thin"/>
                <a:cs typeface="Josefin Sans Thin"/>
                <a:sym typeface="Josefin Sans Thin"/>
              </a:rPr>
              <a:t>06</a:t>
            </a:r>
            <a:endParaRPr/>
          </a:p>
        </p:txBody>
      </p:sp>
      <p:sp>
        <p:nvSpPr>
          <p:cNvPr id="226" name="Google Shape;226;p19"/>
          <p:cNvSpPr txBox="1"/>
          <p:nvPr/>
        </p:nvSpPr>
        <p:spPr>
          <a:xfrm>
            <a:off x="606299" y="1061021"/>
            <a:ext cx="3385476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99" u="none" cap="none" strike="noStrike">
                <a:solidFill>
                  <a:srgbClr val="EDEDE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뉴스 등 방송 콘텐츠 </a:t>
            </a:r>
            <a:endParaRPr/>
          </a:p>
          <a:p>
            <a:pPr indent="0" lvl="0" marL="0" marR="0" rtl="0" algn="l">
              <a:lnSpc>
                <a:spcPct val="12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99" u="none" cap="none" strike="noStrike">
                <a:solidFill>
                  <a:srgbClr val="EDEDED"/>
                </a:solidFill>
                <a:latin typeface="Calibri"/>
                <a:ea typeface="Calibri"/>
                <a:cs typeface="Calibri"/>
                <a:sym typeface="Calibri"/>
              </a:rPr>
              <a:t>실시간 자막 변환 기술 개발</a:t>
            </a:r>
            <a:endParaRPr/>
          </a:p>
        </p:txBody>
      </p:sp>
      <p:sp>
        <p:nvSpPr>
          <p:cNvPr id="227" name="Google Shape;227;p19"/>
          <p:cNvSpPr txBox="1"/>
          <p:nvPr/>
        </p:nvSpPr>
        <p:spPr>
          <a:xfrm>
            <a:off x="606299" y="1580281"/>
            <a:ext cx="2943106" cy="2095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99" u="none" cap="none" strike="noStrike">
                <a:solidFill>
                  <a:srgbClr val="EDEDE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AICC</a:t>
            </a:r>
            <a:endParaRPr/>
          </a:p>
        </p:txBody>
      </p:sp>
      <p:sp>
        <p:nvSpPr>
          <p:cNvPr id="228" name="Google Shape;228;p19"/>
          <p:cNvSpPr txBox="1"/>
          <p:nvPr/>
        </p:nvSpPr>
        <p:spPr>
          <a:xfrm>
            <a:off x="3720011" y="911311"/>
            <a:ext cx="13298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Helvetica Neue Light"/>
                <a:ea typeface="Helvetica Neue Light"/>
                <a:cs typeface="Helvetica Neue Light"/>
                <a:sym typeface="Helvetica Neue Light"/>
              </a:rPr>
              <a:t>Solution Experiment</a:t>
            </a:r>
            <a:endParaRPr/>
          </a:p>
        </p:txBody>
      </p:sp>
      <p:sp>
        <p:nvSpPr>
          <p:cNvPr id="229" name="Google Shape;229;p19"/>
          <p:cNvSpPr txBox="1"/>
          <p:nvPr/>
        </p:nvSpPr>
        <p:spPr>
          <a:xfrm>
            <a:off x="3672392" y="1271149"/>
            <a:ext cx="165870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59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Amazon Transcribe</a:t>
            </a:r>
            <a:endParaRPr b="1"/>
          </a:p>
        </p:txBody>
      </p:sp>
      <p:sp>
        <p:nvSpPr>
          <p:cNvPr id="230" name="Google Shape;230;p19"/>
          <p:cNvSpPr txBox="1"/>
          <p:nvPr/>
        </p:nvSpPr>
        <p:spPr>
          <a:xfrm>
            <a:off x="11460175" y="5943375"/>
            <a:ext cx="55845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Google Shape;231;p19"/>
          <p:cNvSpPr txBox="1"/>
          <p:nvPr/>
        </p:nvSpPr>
        <p:spPr>
          <a:xfrm>
            <a:off x="12507275" y="5206525"/>
            <a:ext cx="891900" cy="1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19"/>
          <p:cNvSpPr txBox="1"/>
          <p:nvPr/>
        </p:nvSpPr>
        <p:spPr>
          <a:xfrm>
            <a:off x="3864118" y="2757049"/>
            <a:ext cx="165222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99">
              <a:solidFill>
                <a:srgbClr val="373737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233" name="Google Shape;233;p19"/>
          <p:cNvGrpSpPr/>
          <p:nvPr/>
        </p:nvGrpSpPr>
        <p:grpSpPr>
          <a:xfrm>
            <a:off x="3720000" y="2799899"/>
            <a:ext cx="16666318" cy="3177526"/>
            <a:chOff x="3720000" y="6480724"/>
            <a:chExt cx="16666318" cy="3177526"/>
          </a:xfrm>
        </p:grpSpPr>
        <p:grpSp>
          <p:nvGrpSpPr>
            <p:cNvPr id="234" name="Google Shape;234;p19"/>
            <p:cNvGrpSpPr/>
            <p:nvPr/>
          </p:nvGrpSpPr>
          <p:grpSpPr>
            <a:xfrm>
              <a:off x="3720000" y="6480724"/>
              <a:ext cx="16666318" cy="3177526"/>
              <a:chOff x="3720000" y="6480724"/>
              <a:chExt cx="16666318" cy="3177526"/>
            </a:xfrm>
          </p:grpSpPr>
          <p:sp>
            <p:nvSpPr>
              <p:cNvPr id="235" name="Google Shape;235;p19"/>
              <p:cNvSpPr txBox="1"/>
              <p:nvPr/>
            </p:nvSpPr>
            <p:spPr>
              <a:xfrm>
                <a:off x="3864118" y="6480724"/>
                <a:ext cx="16522200" cy="215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l">
                  <a:lnSpc>
                    <a:spcPct val="12000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19"/>
              <p:cNvSpPr/>
              <p:nvPr/>
            </p:nvSpPr>
            <p:spPr>
              <a:xfrm>
                <a:off x="3720000" y="7077650"/>
                <a:ext cx="13741500" cy="2580600"/>
              </a:xfrm>
              <a:prstGeom prst="flowChartAlternateProcess">
                <a:avLst/>
              </a:prstGeom>
              <a:solidFill>
                <a:schemeClr val="lt1"/>
              </a:solidFill>
              <a:ln cap="flat" cmpd="sng" w="28575">
                <a:solidFill>
                  <a:srgbClr val="6D5FD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7" name="Google Shape;237;p19"/>
              <p:cNvSpPr/>
              <p:nvPr/>
            </p:nvSpPr>
            <p:spPr>
              <a:xfrm>
                <a:off x="8377025" y="7920410"/>
                <a:ext cx="282000" cy="949200"/>
              </a:xfrm>
              <a:prstGeom prst="chevron">
                <a:avLst>
                  <a:gd fmla="val 50000" name="adj"/>
                </a:avLst>
              </a:prstGeom>
              <a:solidFill>
                <a:srgbClr val="6D5FD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8" name="Google Shape;238;p19"/>
              <p:cNvSpPr txBox="1"/>
              <p:nvPr/>
            </p:nvSpPr>
            <p:spPr>
              <a:xfrm>
                <a:off x="4189849" y="8949715"/>
                <a:ext cx="3401100" cy="430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ctr">
                  <a:lnSpc>
                    <a:spcPct val="12000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2799">
                    <a:solidFill>
                      <a:schemeClr val="lt1"/>
                    </a:solidFill>
                    <a:highlight>
                      <a:srgbClr val="6D5FD8"/>
                    </a:highlight>
                    <a:latin typeface="Helvetica Neue"/>
                    <a:ea typeface="Helvetica Neue"/>
                    <a:cs typeface="Helvetica Neue"/>
                    <a:sym typeface="Helvetica Neue"/>
                  </a:rPr>
                  <a:t>Noise Cancellation</a:t>
                </a:r>
                <a:endParaRPr sz="2799">
                  <a:solidFill>
                    <a:schemeClr val="lt1"/>
                  </a:solidFill>
                  <a:highlight>
                    <a:srgbClr val="6D5FD8"/>
                  </a:highlight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239" name="Google Shape;239;p19"/>
              <p:cNvSpPr txBox="1"/>
              <p:nvPr/>
            </p:nvSpPr>
            <p:spPr>
              <a:xfrm>
                <a:off x="9256182" y="8949719"/>
                <a:ext cx="3401100" cy="430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ctr">
                  <a:lnSpc>
                    <a:spcPct val="12000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2799">
                    <a:solidFill>
                      <a:schemeClr val="lt1"/>
                    </a:solidFill>
                    <a:highlight>
                      <a:srgbClr val="6D5FD8"/>
                    </a:highlight>
                    <a:latin typeface="Helvetica Neue"/>
                    <a:ea typeface="Helvetica Neue"/>
                    <a:cs typeface="Helvetica Neue"/>
                    <a:sym typeface="Helvetica Neue"/>
                  </a:rPr>
                  <a:t>Convert to STT</a:t>
                </a:r>
                <a:endParaRPr sz="2799">
                  <a:solidFill>
                    <a:schemeClr val="lt1"/>
                  </a:solidFill>
                  <a:highlight>
                    <a:srgbClr val="6D5FD8"/>
                  </a:highlight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240" name="Google Shape;240;p19"/>
              <p:cNvSpPr txBox="1"/>
              <p:nvPr/>
            </p:nvSpPr>
            <p:spPr>
              <a:xfrm>
                <a:off x="13973996" y="8949733"/>
                <a:ext cx="3401100" cy="430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ctr">
                  <a:lnSpc>
                    <a:spcPct val="12000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2799">
                    <a:solidFill>
                      <a:schemeClr val="lt1"/>
                    </a:solidFill>
                    <a:highlight>
                      <a:srgbClr val="6D5FD8"/>
                    </a:highlight>
                    <a:latin typeface="Helvetica Neue"/>
                    <a:ea typeface="Helvetica Neue"/>
                    <a:cs typeface="Helvetica Neue"/>
                    <a:sym typeface="Helvetica Neue"/>
                  </a:rPr>
                  <a:t>Return: Text File</a:t>
                </a:r>
                <a:endParaRPr sz="2799">
                  <a:solidFill>
                    <a:schemeClr val="lt1"/>
                  </a:solidFill>
                  <a:highlight>
                    <a:srgbClr val="6D5FD8"/>
                  </a:highlight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241" name="Google Shape;241;p19"/>
              <p:cNvSpPr/>
              <p:nvPr/>
            </p:nvSpPr>
            <p:spPr>
              <a:xfrm>
                <a:off x="12868694" y="7850365"/>
                <a:ext cx="941100" cy="1089300"/>
              </a:xfrm>
              <a:prstGeom prst="rightArrow">
                <a:avLst>
                  <a:gd fmla="val 50000" name="adj1"/>
                  <a:gd fmla="val 50000" name="adj2"/>
                </a:avLst>
              </a:prstGeom>
              <a:solidFill>
                <a:srgbClr val="6D5FD8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242" name="Google Shape;242;p19"/>
              <p:cNvPicPr preferRelativeResize="0"/>
              <p:nvPr/>
            </p:nvPicPr>
            <p:blipFill rotWithShape="1">
              <a:blip r:embed="rId8">
                <a:alphaModFix/>
              </a:blip>
              <a:srcRect b="14600" l="8523" r="7745" t="12904"/>
              <a:stretch/>
            </p:blipFill>
            <p:spPr>
              <a:xfrm>
                <a:off x="9672875" y="7203775"/>
                <a:ext cx="2314324" cy="15028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43" name="Google Shape;243;p19"/>
              <p:cNvPicPr preferRelativeResize="0"/>
              <p:nvPr/>
            </p:nvPicPr>
            <p:blipFill>
              <a:blip r:embed="rId9">
                <a:alphaModFix/>
              </a:blip>
              <a:stretch>
                <a:fillRect/>
              </a:stretch>
            </p:blipFill>
            <p:spPr>
              <a:xfrm>
                <a:off x="3841311" y="7850385"/>
                <a:ext cx="4098127" cy="74903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244" name="Google Shape;244;p19"/>
            <p:cNvPicPr preferRelativeResize="0"/>
            <p:nvPr/>
          </p:nvPicPr>
          <p:blipFill rotWithShape="1">
            <a:blip r:embed="rId10">
              <a:alphaModFix/>
            </a:blip>
            <a:srcRect b="79903" l="0" r="0" t="0"/>
            <a:stretch/>
          </p:blipFill>
          <p:spPr>
            <a:xfrm>
              <a:off x="14243172" y="7397463"/>
              <a:ext cx="2862754" cy="126780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45" name="Google Shape;245;p19"/>
          <p:cNvSpPr txBox="1"/>
          <p:nvPr/>
        </p:nvSpPr>
        <p:spPr>
          <a:xfrm>
            <a:off x="3864118" y="2757049"/>
            <a:ext cx="165222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99">
                <a:solidFill>
                  <a:srgbClr val="37373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① AWS Transcribe</a:t>
            </a:r>
            <a:endParaRPr sz="2799">
              <a:solidFill>
                <a:srgbClr val="373737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246" name="Google Shape;246;p19"/>
          <p:cNvGrpSpPr/>
          <p:nvPr/>
        </p:nvGrpSpPr>
        <p:grpSpPr>
          <a:xfrm>
            <a:off x="3720000" y="6328600"/>
            <a:ext cx="7433275" cy="3273600"/>
            <a:chOff x="3596200" y="5395150"/>
            <a:chExt cx="7433275" cy="3273600"/>
          </a:xfrm>
        </p:grpSpPr>
        <p:sp>
          <p:nvSpPr>
            <p:cNvPr id="247" name="Google Shape;247;p19"/>
            <p:cNvSpPr/>
            <p:nvPr/>
          </p:nvSpPr>
          <p:spPr>
            <a:xfrm>
              <a:off x="3596200" y="5395150"/>
              <a:ext cx="7134600" cy="3273600"/>
            </a:xfrm>
            <a:prstGeom prst="flowChartAlternateProcess">
              <a:avLst/>
            </a:prstGeom>
            <a:solidFill>
              <a:schemeClr val="lt1"/>
            </a:solidFill>
            <a:ln cap="flat" cmpd="sng" w="28575">
              <a:solidFill>
                <a:srgbClr val="6D5FD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8" name="Google Shape;248;p19"/>
            <p:cNvSpPr txBox="1"/>
            <p:nvPr/>
          </p:nvSpPr>
          <p:spPr>
            <a:xfrm>
              <a:off x="4016520" y="5849825"/>
              <a:ext cx="5439600" cy="43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000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799">
                  <a:solidFill>
                    <a:srgbClr val="373737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WER</a:t>
              </a:r>
              <a:endParaRPr b="1">
                <a:solidFill>
                  <a:srgbClr val="373737"/>
                </a:solidFill>
              </a:endParaRPr>
            </a:p>
          </p:txBody>
        </p:sp>
        <p:sp>
          <p:nvSpPr>
            <p:cNvPr id="249" name="Google Shape;249;p19"/>
            <p:cNvSpPr txBox="1"/>
            <p:nvPr/>
          </p:nvSpPr>
          <p:spPr>
            <a:xfrm>
              <a:off x="4016520" y="7364388"/>
              <a:ext cx="5439600" cy="43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000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799">
                  <a:solidFill>
                    <a:srgbClr val="373737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Inference Time</a:t>
              </a:r>
              <a:endParaRPr b="1">
                <a:solidFill>
                  <a:srgbClr val="373737"/>
                </a:solidFill>
              </a:endParaRPr>
            </a:p>
          </p:txBody>
        </p:sp>
        <p:sp>
          <p:nvSpPr>
            <p:cNvPr id="250" name="Google Shape;250;p19"/>
            <p:cNvSpPr txBox="1"/>
            <p:nvPr/>
          </p:nvSpPr>
          <p:spPr>
            <a:xfrm>
              <a:off x="4031375" y="7922100"/>
              <a:ext cx="6998100" cy="43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000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799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10분 영상(음성) 기준 </a:t>
              </a:r>
              <a:r>
                <a:rPr b="1" lang="en-US" sz="2799">
                  <a:solidFill>
                    <a:srgbClr val="6D5FD8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약 29초 내외 소요</a:t>
              </a:r>
              <a:endParaRPr b="1" sz="2799">
                <a:solidFill>
                  <a:srgbClr val="6D5FD8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51" name="Google Shape;251;p19"/>
            <p:cNvSpPr txBox="1"/>
            <p:nvPr/>
          </p:nvSpPr>
          <p:spPr>
            <a:xfrm>
              <a:off x="4031387" y="6332351"/>
              <a:ext cx="5409900" cy="43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rtl="0" algn="l">
                <a:lnSpc>
                  <a:spcPct val="12000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799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10분 영상 기준 </a:t>
              </a:r>
              <a:r>
                <a:rPr b="1" lang="en-US" sz="2799">
                  <a:solidFill>
                    <a:srgbClr val="6D5FD8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0.11(11%)</a:t>
              </a:r>
              <a:endParaRPr b="1" sz="2799">
                <a:solidFill>
                  <a:srgbClr val="6D5FD8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2F2"/>
        </a:solidFill>
      </p:bgPr>
    </p:bg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0"/>
          <p:cNvSpPr/>
          <p:nvPr/>
        </p:nvSpPr>
        <p:spPr>
          <a:xfrm>
            <a:off x="3378841" y="2376694"/>
            <a:ext cx="14423809" cy="7471455"/>
          </a:xfrm>
          <a:custGeom>
            <a:rect b="b" l="l" r="r" t="t"/>
            <a:pathLst>
              <a:path extrusionOk="0" h="7471455" w="14423809">
                <a:moveTo>
                  <a:pt x="0" y="0"/>
                </a:moveTo>
                <a:lnTo>
                  <a:pt x="14423809" y="0"/>
                </a:lnTo>
                <a:lnTo>
                  <a:pt x="14423809" y="7471455"/>
                </a:lnTo>
                <a:lnTo>
                  <a:pt x="0" y="747145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9" l="0" r="0" t="-9"/>
            </a:stretch>
          </a:blipFill>
          <a:ln>
            <a:noFill/>
          </a:ln>
        </p:spPr>
      </p:sp>
      <p:sp>
        <p:nvSpPr>
          <p:cNvPr id="257" name="Google Shape;257;p20"/>
          <p:cNvSpPr/>
          <p:nvPr/>
        </p:nvSpPr>
        <p:spPr>
          <a:xfrm>
            <a:off x="0" y="0"/>
            <a:ext cx="2893763" cy="10285714"/>
          </a:xfrm>
          <a:custGeom>
            <a:rect b="b" l="l" r="r" t="t"/>
            <a:pathLst>
              <a:path extrusionOk="0" h="10285714" w="2893763">
                <a:moveTo>
                  <a:pt x="0" y="0"/>
                </a:moveTo>
                <a:lnTo>
                  <a:pt x="2893763" y="0"/>
                </a:lnTo>
                <a:lnTo>
                  <a:pt x="2893763" y="10285714"/>
                </a:lnTo>
                <a:lnTo>
                  <a:pt x="0" y="1028571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19" r="-29" t="0"/>
            </a:stretch>
          </a:blipFill>
          <a:ln>
            <a:noFill/>
          </a:ln>
        </p:spPr>
      </p:sp>
      <p:sp>
        <p:nvSpPr>
          <p:cNvPr id="258" name="Google Shape;258;p20"/>
          <p:cNvSpPr/>
          <p:nvPr/>
        </p:nvSpPr>
        <p:spPr>
          <a:xfrm>
            <a:off x="514859" y="846873"/>
            <a:ext cx="428694" cy="21429"/>
          </a:xfrm>
          <a:custGeom>
            <a:rect b="b" l="l" r="r" t="t"/>
            <a:pathLst>
              <a:path extrusionOk="0" h="21429" w="428694">
                <a:moveTo>
                  <a:pt x="0" y="0"/>
                </a:moveTo>
                <a:lnTo>
                  <a:pt x="428694" y="0"/>
                </a:lnTo>
                <a:lnTo>
                  <a:pt x="428694" y="21429"/>
                </a:lnTo>
                <a:lnTo>
                  <a:pt x="0" y="2142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-15238" l="0" r="0" t="-15229"/>
            </a:stretch>
          </a:blipFill>
          <a:ln>
            <a:noFill/>
          </a:ln>
        </p:spPr>
      </p:sp>
      <p:sp>
        <p:nvSpPr>
          <p:cNvPr id="259" name="Google Shape;259;p20"/>
          <p:cNvSpPr/>
          <p:nvPr/>
        </p:nvSpPr>
        <p:spPr>
          <a:xfrm>
            <a:off x="3763613" y="375811"/>
            <a:ext cx="201010" cy="201010"/>
          </a:xfrm>
          <a:custGeom>
            <a:rect b="b" l="l" r="r" t="t"/>
            <a:pathLst>
              <a:path extrusionOk="0" h="201010" w="201010">
                <a:moveTo>
                  <a:pt x="0" y="0"/>
                </a:moveTo>
                <a:lnTo>
                  <a:pt x="201010" y="0"/>
                </a:lnTo>
                <a:lnTo>
                  <a:pt x="201010" y="201010"/>
                </a:lnTo>
                <a:lnTo>
                  <a:pt x="0" y="20101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60" name="Google Shape;260;p20"/>
          <p:cNvSpPr/>
          <p:nvPr/>
        </p:nvSpPr>
        <p:spPr>
          <a:xfrm>
            <a:off x="3628571" y="375811"/>
            <a:ext cx="201010" cy="201010"/>
          </a:xfrm>
          <a:custGeom>
            <a:rect b="b" l="l" r="r" t="t"/>
            <a:pathLst>
              <a:path extrusionOk="0" h="201010" w="201010">
                <a:moveTo>
                  <a:pt x="0" y="0"/>
                </a:moveTo>
                <a:lnTo>
                  <a:pt x="201010" y="0"/>
                </a:lnTo>
                <a:lnTo>
                  <a:pt x="201010" y="201010"/>
                </a:lnTo>
                <a:lnTo>
                  <a:pt x="0" y="20101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61" name="Google Shape;261;p20"/>
          <p:cNvSpPr txBox="1"/>
          <p:nvPr/>
        </p:nvSpPr>
        <p:spPr>
          <a:xfrm>
            <a:off x="929535" y="8352897"/>
            <a:ext cx="3042600" cy="16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0">
                <a:solidFill>
                  <a:srgbClr val="EDEDED"/>
                </a:solidFill>
                <a:latin typeface="Josefin Sans Thin"/>
                <a:ea typeface="Josefin Sans Thin"/>
                <a:cs typeface="Josefin Sans Thin"/>
                <a:sym typeface="Josefin Sans Thin"/>
              </a:rPr>
              <a:t>07</a:t>
            </a:r>
            <a:endParaRPr/>
          </a:p>
        </p:txBody>
      </p:sp>
      <p:sp>
        <p:nvSpPr>
          <p:cNvPr id="262" name="Google Shape;262;p20"/>
          <p:cNvSpPr txBox="1"/>
          <p:nvPr/>
        </p:nvSpPr>
        <p:spPr>
          <a:xfrm>
            <a:off x="606299" y="1061021"/>
            <a:ext cx="3385500" cy="47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99" u="none" cap="none" strike="noStrike">
                <a:solidFill>
                  <a:srgbClr val="EDEDE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뉴스 등 방송 콘텐츠 </a:t>
            </a:r>
            <a:endParaRPr/>
          </a:p>
          <a:p>
            <a:pPr indent="0" lvl="0" marL="0" marR="0" rtl="0" algn="l">
              <a:lnSpc>
                <a:spcPct val="12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99" u="none" cap="none" strike="noStrike">
                <a:solidFill>
                  <a:srgbClr val="EDEDED"/>
                </a:solidFill>
                <a:latin typeface="Calibri"/>
                <a:ea typeface="Calibri"/>
                <a:cs typeface="Calibri"/>
                <a:sym typeface="Calibri"/>
              </a:rPr>
              <a:t>실시간 자막 변환 기술 개발</a:t>
            </a:r>
            <a:endParaRPr/>
          </a:p>
        </p:txBody>
      </p:sp>
      <p:sp>
        <p:nvSpPr>
          <p:cNvPr id="263" name="Google Shape;263;p20"/>
          <p:cNvSpPr txBox="1"/>
          <p:nvPr/>
        </p:nvSpPr>
        <p:spPr>
          <a:xfrm>
            <a:off x="606299" y="1580281"/>
            <a:ext cx="294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99" u="none" cap="none" strike="noStrike">
                <a:solidFill>
                  <a:srgbClr val="EDEDE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AICC</a:t>
            </a:r>
            <a:endParaRPr/>
          </a:p>
        </p:txBody>
      </p:sp>
      <p:sp>
        <p:nvSpPr>
          <p:cNvPr id="264" name="Google Shape;264;p20"/>
          <p:cNvSpPr txBox="1"/>
          <p:nvPr/>
        </p:nvSpPr>
        <p:spPr>
          <a:xfrm>
            <a:off x="3720011" y="911311"/>
            <a:ext cx="13298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Helvetica Neue Light"/>
                <a:ea typeface="Helvetica Neue Light"/>
                <a:cs typeface="Helvetica Neue Light"/>
                <a:sym typeface="Helvetica Neue Light"/>
              </a:rPr>
              <a:t>Solution Experiment</a:t>
            </a:r>
            <a:endParaRPr/>
          </a:p>
        </p:txBody>
      </p:sp>
      <p:sp>
        <p:nvSpPr>
          <p:cNvPr id="265" name="Google Shape;265;p20"/>
          <p:cNvSpPr txBox="1"/>
          <p:nvPr/>
        </p:nvSpPr>
        <p:spPr>
          <a:xfrm>
            <a:off x="3672392" y="1271149"/>
            <a:ext cx="165870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599">
                <a:latin typeface="Calibri"/>
                <a:ea typeface="Calibri"/>
                <a:cs typeface="Calibri"/>
                <a:sym typeface="Calibri"/>
              </a:rPr>
              <a:t>Google Cloud Platform STT</a:t>
            </a:r>
            <a:endParaRPr b="1"/>
          </a:p>
        </p:txBody>
      </p:sp>
      <p:sp>
        <p:nvSpPr>
          <p:cNvPr id="266" name="Google Shape;266;p20"/>
          <p:cNvSpPr txBox="1"/>
          <p:nvPr/>
        </p:nvSpPr>
        <p:spPr>
          <a:xfrm>
            <a:off x="11460175" y="5943375"/>
            <a:ext cx="55845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7" name="Google Shape;267;p20"/>
          <p:cNvSpPr txBox="1"/>
          <p:nvPr/>
        </p:nvSpPr>
        <p:spPr>
          <a:xfrm>
            <a:off x="12507275" y="5206525"/>
            <a:ext cx="891900" cy="1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p20"/>
          <p:cNvSpPr txBox="1"/>
          <p:nvPr/>
        </p:nvSpPr>
        <p:spPr>
          <a:xfrm>
            <a:off x="3864118" y="2757049"/>
            <a:ext cx="165222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99">
                <a:solidFill>
                  <a:srgbClr val="37373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② GCP</a:t>
            </a:r>
            <a:endParaRPr sz="2799">
              <a:solidFill>
                <a:srgbClr val="373737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269" name="Google Shape;269;p20"/>
          <p:cNvGrpSpPr/>
          <p:nvPr/>
        </p:nvGrpSpPr>
        <p:grpSpPr>
          <a:xfrm>
            <a:off x="3720000" y="3431250"/>
            <a:ext cx="13741500" cy="2580600"/>
            <a:chOff x="3796200" y="3507450"/>
            <a:chExt cx="13741500" cy="2580600"/>
          </a:xfrm>
        </p:grpSpPr>
        <p:sp>
          <p:nvSpPr>
            <p:cNvPr id="270" name="Google Shape;270;p20"/>
            <p:cNvSpPr/>
            <p:nvPr/>
          </p:nvSpPr>
          <p:spPr>
            <a:xfrm>
              <a:off x="3796200" y="3507450"/>
              <a:ext cx="13741500" cy="2580600"/>
            </a:xfrm>
            <a:prstGeom prst="flowChartAlternateProcess">
              <a:avLst/>
            </a:prstGeom>
            <a:solidFill>
              <a:schemeClr val="lt1"/>
            </a:solidFill>
            <a:ln cap="flat" cmpd="sng" w="28575">
              <a:solidFill>
                <a:srgbClr val="6D5FD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71" name="Google Shape;271;p20"/>
            <p:cNvGrpSpPr/>
            <p:nvPr/>
          </p:nvGrpSpPr>
          <p:grpSpPr>
            <a:xfrm>
              <a:off x="4067975" y="3742088"/>
              <a:ext cx="13387571" cy="1983070"/>
              <a:chOff x="4067975" y="3742088"/>
              <a:chExt cx="13387571" cy="1983070"/>
            </a:xfrm>
          </p:grpSpPr>
          <p:sp>
            <p:nvSpPr>
              <p:cNvPr id="272" name="Google Shape;272;p20"/>
              <p:cNvSpPr txBox="1"/>
              <p:nvPr/>
            </p:nvSpPr>
            <p:spPr>
              <a:xfrm>
                <a:off x="9336632" y="5294344"/>
                <a:ext cx="3401100" cy="430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ctr">
                  <a:lnSpc>
                    <a:spcPct val="12000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2799">
                    <a:solidFill>
                      <a:schemeClr val="lt1"/>
                    </a:solidFill>
                    <a:highlight>
                      <a:srgbClr val="6D5FD8"/>
                    </a:highlight>
                    <a:latin typeface="Helvetica Neue"/>
                    <a:ea typeface="Helvetica Neue"/>
                    <a:cs typeface="Helvetica Neue"/>
                    <a:sym typeface="Helvetica Neue"/>
                  </a:rPr>
                  <a:t>Convert to STT</a:t>
                </a:r>
                <a:endParaRPr sz="2799">
                  <a:solidFill>
                    <a:schemeClr val="lt1"/>
                  </a:solidFill>
                  <a:highlight>
                    <a:srgbClr val="6D5FD8"/>
                  </a:highlight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273" name="Google Shape;273;p20"/>
              <p:cNvSpPr/>
              <p:nvPr/>
            </p:nvSpPr>
            <p:spPr>
              <a:xfrm>
                <a:off x="8381275" y="4265035"/>
                <a:ext cx="282000" cy="949200"/>
              </a:xfrm>
              <a:prstGeom prst="chevron">
                <a:avLst>
                  <a:gd fmla="val 50000" name="adj"/>
                </a:avLst>
              </a:prstGeom>
              <a:solidFill>
                <a:srgbClr val="6D5FD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274" name="Google Shape;274;p20"/>
              <p:cNvPicPr preferRelativeResize="0"/>
              <p:nvPr/>
            </p:nvPicPr>
            <p:blipFill rotWithShape="1">
              <a:blip r:embed="rId8">
                <a:alphaModFix/>
              </a:blip>
              <a:srcRect b="0" l="3567" r="0" t="0"/>
              <a:stretch/>
            </p:blipFill>
            <p:spPr>
              <a:xfrm>
                <a:off x="4067975" y="4195000"/>
                <a:ext cx="3951925" cy="74905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75" name="Google Shape;275;p20"/>
              <p:cNvSpPr txBox="1"/>
              <p:nvPr/>
            </p:nvSpPr>
            <p:spPr>
              <a:xfrm>
                <a:off x="4270299" y="5294340"/>
                <a:ext cx="3401100" cy="430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ctr">
                  <a:lnSpc>
                    <a:spcPct val="12000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2799">
                    <a:solidFill>
                      <a:schemeClr val="lt1"/>
                    </a:solidFill>
                    <a:highlight>
                      <a:srgbClr val="6D5FD8"/>
                    </a:highlight>
                    <a:latin typeface="Helvetica Neue"/>
                    <a:ea typeface="Helvetica Neue"/>
                    <a:cs typeface="Helvetica Neue"/>
                    <a:sym typeface="Helvetica Neue"/>
                  </a:rPr>
                  <a:t>Noise Cancellation</a:t>
                </a:r>
                <a:endParaRPr sz="2799">
                  <a:solidFill>
                    <a:schemeClr val="lt1"/>
                  </a:solidFill>
                  <a:highlight>
                    <a:srgbClr val="6D5FD8"/>
                  </a:highlight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pic>
            <p:nvPicPr>
              <p:cNvPr id="276" name="Google Shape;276;p20"/>
              <p:cNvPicPr preferRelativeResize="0"/>
              <p:nvPr/>
            </p:nvPicPr>
            <p:blipFill rotWithShape="1">
              <a:blip r:embed="rId9">
                <a:alphaModFix/>
              </a:blip>
              <a:srcRect b="23201" l="2572" r="1430" t="16705"/>
              <a:stretch/>
            </p:blipFill>
            <p:spPr>
              <a:xfrm>
                <a:off x="9390650" y="3964251"/>
                <a:ext cx="3293049" cy="10891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77" name="Google Shape;277;p20"/>
              <p:cNvPicPr preferRelativeResize="0"/>
              <p:nvPr/>
            </p:nvPicPr>
            <p:blipFill rotWithShape="1">
              <a:blip r:embed="rId10">
                <a:alphaModFix/>
              </a:blip>
              <a:srcRect b="79903" l="0" r="0" t="0"/>
              <a:stretch/>
            </p:blipFill>
            <p:spPr>
              <a:xfrm>
                <a:off x="14323622" y="3742088"/>
                <a:ext cx="2862754" cy="1267803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78" name="Google Shape;278;p20"/>
              <p:cNvSpPr txBox="1"/>
              <p:nvPr/>
            </p:nvSpPr>
            <p:spPr>
              <a:xfrm>
                <a:off x="14054446" y="5294358"/>
                <a:ext cx="3401100" cy="430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ctr">
                  <a:lnSpc>
                    <a:spcPct val="12000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2799">
                    <a:solidFill>
                      <a:schemeClr val="lt1"/>
                    </a:solidFill>
                    <a:highlight>
                      <a:srgbClr val="6D5FD8"/>
                    </a:highlight>
                    <a:latin typeface="Helvetica Neue"/>
                    <a:ea typeface="Helvetica Neue"/>
                    <a:cs typeface="Helvetica Neue"/>
                    <a:sym typeface="Helvetica Neue"/>
                  </a:rPr>
                  <a:t>Return: Text File</a:t>
                </a:r>
                <a:endParaRPr sz="2799">
                  <a:solidFill>
                    <a:schemeClr val="lt1"/>
                  </a:solidFill>
                  <a:highlight>
                    <a:srgbClr val="6D5FD8"/>
                  </a:highlight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279" name="Google Shape;279;p20"/>
              <p:cNvSpPr/>
              <p:nvPr/>
            </p:nvSpPr>
            <p:spPr>
              <a:xfrm>
                <a:off x="12872944" y="4194990"/>
                <a:ext cx="941100" cy="1089300"/>
              </a:xfrm>
              <a:prstGeom prst="rightArrow">
                <a:avLst>
                  <a:gd fmla="val 50000" name="adj1"/>
                  <a:gd fmla="val 50000" name="adj2"/>
                </a:avLst>
              </a:prstGeom>
              <a:solidFill>
                <a:srgbClr val="6D5FD8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80" name="Google Shape;280;p20"/>
          <p:cNvGrpSpPr/>
          <p:nvPr/>
        </p:nvGrpSpPr>
        <p:grpSpPr>
          <a:xfrm>
            <a:off x="3720000" y="6328600"/>
            <a:ext cx="7433275" cy="3273600"/>
            <a:chOff x="3596200" y="5395150"/>
            <a:chExt cx="7433275" cy="3273600"/>
          </a:xfrm>
        </p:grpSpPr>
        <p:sp>
          <p:nvSpPr>
            <p:cNvPr id="281" name="Google Shape;281;p20"/>
            <p:cNvSpPr/>
            <p:nvPr/>
          </p:nvSpPr>
          <p:spPr>
            <a:xfrm>
              <a:off x="3596200" y="5395150"/>
              <a:ext cx="7134600" cy="3273600"/>
            </a:xfrm>
            <a:prstGeom prst="flowChartAlternateProcess">
              <a:avLst/>
            </a:prstGeom>
            <a:solidFill>
              <a:schemeClr val="lt1"/>
            </a:solidFill>
            <a:ln cap="flat" cmpd="sng" w="28575">
              <a:solidFill>
                <a:srgbClr val="6D5FD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" name="Google Shape;282;p20"/>
            <p:cNvSpPr txBox="1"/>
            <p:nvPr/>
          </p:nvSpPr>
          <p:spPr>
            <a:xfrm>
              <a:off x="4016520" y="5849825"/>
              <a:ext cx="5439600" cy="43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000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799">
                  <a:solidFill>
                    <a:srgbClr val="373737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WER</a:t>
              </a:r>
              <a:endParaRPr b="1">
                <a:solidFill>
                  <a:srgbClr val="373737"/>
                </a:solidFill>
              </a:endParaRPr>
            </a:p>
          </p:txBody>
        </p:sp>
        <p:sp>
          <p:nvSpPr>
            <p:cNvPr id="283" name="Google Shape;283;p20"/>
            <p:cNvSpPr txBox="1"/>
            <p:nvPr/>
          </p:nvSpPr>
          <p:spPr>
            <a:xfrm>
              <a:off x="4016520" y="7364388"/>
              <a:ext cx="5439600" cy="43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000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799">
                  <a:solidFill>
                    <a:srgbClr val="373737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Inference Time</a:t>
              </a:r>
              <a:endParaRPr b="1">
                <a:solidFill>
                  <a:srgbClr val="373737"/>
                </a:solidFill>
              </a:endParaRPr>
            </a:p>
          </p:txBody>
        </p:sp>
        <p:sp>
          <p:nvSpPr>
            <p:cNvPr id="284" name="Google Shape;284;p20"/>
            <p:cNvSpPr txBox="1"/>
            <p:nvPr/>
          </p:nvSpPr>
          <p:spPr>
            <a:xfrm>
              <a:off x="4031375" y="7922100"/>
              <a:ext cx="6998100" cy="43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000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799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10분 영상(음성) 기준 </a:t>
              </a:r>
              <a:r>
                <a:rPr b="1" lang="en-US" sz="2799">
                  <a:solidFill>
                    <a:srgbClr val="6D5FD8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약 30초 내외 소요</a:t>
              </a:r>
              <a:endParaRPr b="1" sz="2799">
                <a:solidFill>
                  <a:srgbClr val="6D5FD8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85" name="Google Shape;285;p20"/>
            <p:cNvSpPr txBox="1"/>
            <p:nvPr/>
          </p:nvSpPr>
          <p:spPr>
            <a:xfrm>
              <a:off x="4031387" y="6332351"/>
              <a:ext cx="5409900" cy="43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rtl="0" algn="l">
                <a:lnSpc>
                  <a:spcPct val="12000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799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10</a:t>
              </a:r>
              <a:r>
                <a:rPr b="1" lang="en-US" sz="2799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분 영상 기준</a:t>
              </a:r>
              <a:r>
                <a:rPr b="1" lang="en-US" sz="2799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 </a:t>
              </a:r>
              <a:r>
                <a:rPr b="1" lang="en-US" sz="2799">
                  <a:solidFill>
                    <a:srgbClr val="6D5FD8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약 0.25(25%)</a:t>
              </a:r>
              <a:endParaRPr b="1" sz="2799">
                <a:solidFill>
                  <a:srgbClr val="6D5FD8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2F2"/>
        </a:solidFill>
      </p:bgPr>
    </p:bg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21"/>
          <p:cNvSpPr/>
          <p:nvPr/>
        </p:nvSpPr>
        <p:spPr>
          <a:xfrm>
            <a:off x="3371429" y="2391069"/>
            <a:ext cx="14423809" cy="7471455"/>
          </a:xfrm>
          <a:custGeom>
            <a:rect b="b" l="l" r="r" t="t"/>
            <a:pathLst>
              <a:path extrusionOk="0" h="7471455" w="14423809">
                <a:moveTo>
                  <a:pt x="0" y="0"/>
                </a:moveTo>
                <a:lnTo>
                  <a:pt x="14423809" y="0"/>
                </a:lnTo>
                <a:lnTo>
                  <a:pt x="14423809" y="7471455"/>
                </a:lnTo>
                <a:lnTo>
                  <a:pt x="0" y="747145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9" l="0" r="0" t="-9"/>
            </a:stretch>
          </a:blipFill>
          <a:ln>
            <a:noFill/>
          </a:ln>
        </p:spPr>
      </p:sp>
      <p:sp>
        <p:nvSpPr>
          <p:cNvPr id="291" name="Google Shape;291;p21"/>
          <p:cNvSpPr/>
          <p:nvPr/>
        </p:nvSpPr>
        <p:spPr>
          <a:xfrm>
            <a:off x="0" y="0"/>
            <a:ext cx="2893763" cy="10285714"/>
          </a:xfrm>
          <a:custGeom>
            <a:rect b="b" l="l" r="r" t="t"/>
            <a:pathLst>
              <a:path extrusionOk="0" h="10285714" w="2893763">
                <a:moveTo>
                  <a:pt x="0" y="0"/>
                </a:moveTo>
                <a:lnTo>
                  <a:pt x="2893763" y="0"/>
                </a:lnTo>
                <a:lnTo>
                  <a:pt x="2893763" y="10285714"/>
                </a:lnTo>
                <a:lnTo>
                  <a:pt x="0" y="1028571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19" r="-29" t="0"/>
            </a:stretch>
          </a:blipFill>
          <a:ln>
            <a:noFill/>
          </a:ln>
        </p:spPr>
      </p:sp>
      <p:sp>
        <p:nvSpPr>
          <p:cNvPr id="292" name="Google Shape;292;p21"/>
          <p:cNvSpPr/>
          <p:nvPr/>
        </p:nvSpPr>
        <p:spPr>
          <a:xfrm>
            <a:off x="514859" y="846873"/>
            <a:ext cx="428694" cy="21429"/>
          </a:xfrm>
          <a:custGeom>
            <a:rect b="b" l="l" r="r" t="t"/>
            <a:pathLst>
              <a:path extrusionOk="0" h="21429" w="428694">
                <a:moveTo>
                  <a:pt x="0" y="0"/>
                </a:moveTo>
                <a:lnTo>
                  <a:pt x="428694" y="0"/>
                </a:lnTo>
                <a:lnTo>
                  <a:pt x="428694" y="21429"/>
                </a:lnTo>
                <a:lnTo>
                  <a:pt x="0" y="2142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-15238" l="0" r="0" t="-15229"/>
            </a:stretch>
          </a:blipFill>
          <a:ln>
            <a:noFill/>
          </a:ln>
        </p:spPr>
      </p:sp>
      <p:sp>
        <p:nvSpPr>
          <p:cNvPr id="293" name="Google Shape;293;p21"/>
          <p:cNvSpPr/>
          <p:nvPr/>
        </p:nvSpPr>
        <p:spPr>
          <a:xfrm>
            <a:off x="3763613" y="375811"/>
            <a:ext cx="201010" cy="201010"/>
          </a:xfrm>
          <a:custGeom>
            <a:rect b="b" l="l" r="r" t="t"/>
            <a:pathLst>
              <a:path extrusionOk="0" h="201010" w="201010">
                <a:moveTo>
                  <a:pt x="0" y="0"/>
                </a:moveTo>
                <a:lnTo>
                  <a:pt x="201010" y="0"/>
                </a:lnTo>
                <a:lnTo>
                  <a:pt x="201010" y="201010"/>
                </a:lnTo>
                <a:lnTo>
                  <a:pt x="0" y="20101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94" name="Google Shape;294;p21"/>
          <p:cNvSpPr/>
          <p:nvPr/>
        </p:nvSpPr>
        <p:spPr>
          <a:xfrm>
            <a:off x="3628571" y="375811"/>
            <a:ext cx="201010" cy="201010"/>
          </a:xfrm>
          <a:custGeom>
            <a:rect b="b" l="l" r="r" t="t"/>
            <a:pathLst>
              <a:path extrusionOk="0" h="201010" w="201010">
                <a:moveTo>
                  <a:pt x="0" y="0"/>
                </a:moveTo>
                <a:lnTo>
                  <a:pt x="201010" y="0"/>
                </a:lnTo>
                <a:lnTo>
                  <a:pt x="201010" y="201010"/>
                </a:lnTo>
                <a:lnTo>
                  <a:pt x="0" y="20101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95" name="Google Shape;295;p21"/>
          <p:cNvSpPr txBox="1"/>
          <p:nvPr/>
        </p:nvSpPr>
        <p:spPr>
          <a:xfrm>
            <a:off x="929535" y="8352897"/>
            <a:ext cx="3042600" cy="16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0">
                <a:solidFill>
                  <a:srgbClr val="EDEDED"/>
                </a:solidFill>
                <a:latin typeface="Josefin Sans Thin"/>
                <a:ea typeface="Josefin Sans Thin"/>
                <a:cs typeface="Josefin Sans Thin"/>
                <a:sym typeface="Josefin Sans Thin"/>
              </a:rPr>
              <a:t>08</a:t>
            </a:r>
            <a:endParaRPr/>
          </a:p>
        </p:txBody>
      </p:sp>
      <p:sp>
        <p:nvSpPr>
          <p:cNvPr id="296" name="Google Shape;296;p21"/>
          <p:cNvSpPr txBox="1"/>
          <p:nvPr/>
        </p:nvSpPr>
        <p:spPr>
          <a:xfrm>
            <a:off x="606299" y="1061021"/>
            <a:ext cx="3385500" cy="47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99" u="none" cap="none" strike="noStrike">
                <a:solidFill>
                  <a:srgbClr val="EDEDE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뉴스 등 방송 콘텐츠 </a:t>
            </a:r>
            <a:endParaRPr/>
          </a:p>
          <a:p>
            <a:pPr indent="0" lvl="0" marL="0" marR="0" rtl="0" algn="l">
              <a:lnSpc>
                <a:spcPct val="12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99" u="none" cap="none" strike="noStrike">
                <a:solidFill>
                  <a:srgbClr val="EDEDED"/>
                </a:solidFill>
                <a:latin typeface="Calibri"/>
                <a:ea typeface="Calibri"/>
                <a:cs typeface="Calibri"/>
                <a:sym typeface="Calibri"/>
              </a:rPr>
              <a:t>실시간 자막 변환 기술 개발</a:t>
            </a:r>
            <a:endParaRPr/>
          </a:p>
        </p:txBody>
      </p:sp>
      <p:sp>
        <p:nvSpPr>
          <p:cNvPr id="297" name="Google Shape;297;p21"/>
          <p:cNvSpPr txBox="1"/>
          <p:nvPr/>
        </p:nvSpPr>
        <p:spPr>
          <a:xfrm>
            <a:off x="606299" y="1580281"/>
            <a:ext cx="294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99" u="none" cap="none" strike="noStrike">
                <a:solidFill>
                  <a:srgbClr val="EDEDE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AICC</a:t>
            </a:r>
            <a:endParaRPr/>
          </a:p>
        </p:txBody>
      </p:sp>
      <p:sp>
        <p:nvSpPr>
          <p:cNvPr id="298" name="Google Shape;298;p21"/>
          <p:cNvSpPr txBox="1"/>
          <p:nvPr/>
        </p:nvSpPr>
        <p:spPr>
          <a:xfrm>
            <a:off x="3720011" y="911311"/>
            <a:ext cx="13298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Helvetica Neue Light"/>
                <a:ea typeface="Helvetica Neue Light"/>
                <a:cs typeface="Helvetica Neue Light"/>
                <a:sym typeface="Helvetica Neue Light"/>
              </a:rPr>
              <a:t>Solution Experiment</a:t>
            </a:r>
            <a:endParaRPr/>
          </a:p>
        </p:txBody>
      </p:sp>
      <p:sp>
        <p:nvSpPr>
          <p:cNvPr id="299" name="Google Shape;299;p21"/>
          <p:cNvSpPr txBox="1"/>
          <p:nvPr/>
        </p:nvSpPr>
        <p:spPr>
          <a:xfrm>
            <a:off x="3672392" y="1271149"/>
            <a:ext cx="165870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599">
                <a:latin typeface="Calibri"/>
                <a:ea typeface="Calibri"/>
                <a:cs typeface="Calibri"/>
                <a:sym typeface="Calibri"/>
              </a:rPr>
              <a:t>OpenAI Whisper</a:t>
            </a:r>
            <a:endParaRPr b="1"/>
          </a:p>
        </p:txBody>
      </p:sp>
      <p:sp>
        <p:nvSpPr>
          <p:cNvPr id="300" name="Google Shape;300;p21"/>
          <p:cNvSpPr txBox="1"/>
          <p:nvPr/>
        </p:nvSpPr>
        <p:spPr>
          <a:xfrm>
            <a:off x="3763626" y="8808175"/>
            <a:ext cx="13985100" cy="3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99">
                <a:solidFill>
                  <a:srgbClr val="37373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Parameter Size</a:t>
            </a:r>
            <a:r>
              <a:rPr lang="en-US" sz="2499">
                <a:solidFill>
                  <a:srgbClr val="37373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에 따라 5가지 Model이 존재</a:t>
            </a:r>
            <a:endParaRPr sz="1100"/>
          </a:p>
        </p:txBody>
      </p:sp>
      <p:grpSp>
        <p:nvGrpSpPr>
          <p:cNvPr id="301" name="Google Shape;301;p21"/>
          <p:cNvGrpSpPr/>
          <p:nvPr/>
        </p:nvGrpSpPr>
        <p:grpSpPr>
          <a:xfrm>
            <a:off x="4310615" y="4978300"/>
            <a:ext cx="12603649" cy="3603200"/>
            <a:chOff x="4310615" y="4396650"/>
            <a:chExt cx="12603649" cy="3603200"/>
          </a:xfrm>
        </p:grpSpPr>
        <p:pic>
          <p:nvPicPr>
            <p:cNvPr id="302" name="Google Shape;302;p21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4310615" y="4396650"/>
              <a:ext cx="12603649" cy="3603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3" name="Google Shape;303;p21"/>
            <p:cNvSpPr/>
            <p:nvPr/>
          </p:nvSpPr>
          <p:spPr>
            <a:xfrm>
              <a:off x="4346625" y="6147350"/>
              <a:ext cx="12522300" cy="631500"/>
            </a:xfrm>
            <a:prstGeom prst="rect">
              <a:avLst/>
            </a:prstGeom>
            <a:noFill/>
            <a:ln cap="flat" cmpd="sng" w="76200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4" name="Google Shape;304;p21"/>
            <p:cNvSpPr/>
            <p:nvPr/>
          </p:nvSpPr>
          <p:spPr>
            <a:xfrm>
              <a:off x="4346625" y="7296100"/>
              <a:ext cx="12522300" cy="631500"/>
            </a:xfrm>
            <a:prstGeom prst="rect">
              <a:avLst/>
            </a:prstGeom>
            <a:noFill/>
            <a:ln cap="flat" cmpd="sng" w="762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05" name="Google Shape;305;p21"/>
          <p:cNvSpPr txBox="1"/>
          <p:nvPr/>
        </p:nvSpPr>
        <p:spPr>
          <a:xfrm>
            <a:off x="3763626" y="9235325"/>
            <a:ext cx="139851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99">
                <a:solidFill>
                  <a:srgbClr val="37373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실험 모델[2] : </a:t>
            </a:r>
            <a:r>
              <a:rPr b="1" lang="en-US" sz="2799">
                <a:solidFill>
                  <a:srgbClr val="0000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Small</a:t>
            </a:r>
            <a:r>
              <a:rPr b="1" lang="en-US" sz="2799">
                <a:solidFill>
                  <a:srgbClr val="37373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799">
                <a:solidFill>
                  <a:srgbClr val="37373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Model</a:t>
            </a:r>
            <a:r>
              <a:rPr b="1" lang="en-US" sz="2799">
                <a:solidFill>
                  <a:srgbClr val="37373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/ </a:t>
            </a:r>
            <a:r>
              <a:rPr b="1" lang="en-US" sz="2799">
                <a:solidFill>
                  <a:srgbClr val="FF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Large</a:t>
            </a:r>
            <a:r>
              <a:rPr b="1" lang="en-US" sz="2799">
                <a:solidFill>
                  <a:srgbClr val="37373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799">
                <a:solidFill>
                  <a:srgbClr val="37373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Model</a:t>
            </a:r>
            <a:endParaRPr/>
          </a:p>
        </p:txBody>
      </p:sp>
      <p:grpSp>
        <p:nvGrpSpPr>
          <p:cNvPr id="306" name="Google Shape;306;p21"/>
          <p:cNvGrpSpPr/>
          <p:nvPr/>
        </p:nvGrpSpPr>
        <p:grpSpPr>
          <a:xfrm>
            <a:off x="4310500" y="3566000"/>
            <a:ext cx="12603600" cy="1261800"/>
            <a:chOff x="4310500" y="3566000"/>
            <a:chExt cx="12603600" cy="1261800"/>
          </a:xfrm>
        </p:grpSpPr>
        <p:sp>
          <p:nvSpPr>
            <p:cNvPr id="307" name="Google Shape;307;p21"/>
            <p:cNvSpPr/>
            <p:nvPr/>
          </p:nvSpPr>
          <p:spPr>
            <a:xfrm>
              <a:off x="4310500" y="3566000"/>
              <a:ext cx="12603600" cy="1261800"/>
            </a:xfrm>
            <a:prstGeom prst="flowChartAlternateProcess">
              <a:avLst/>
            </a:prstGeom>
            <a:solidFill>
              <a:schemeClr val="lt1"/>
            </a:solidFill>
            <a:ln cap="flat" cmpd="sng" w="28575">
              <a:solidFill>
                <a:srgbClr val="6D5FD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08" name="Google Shape;308;p21"/>
            <p:cNvGrpSpPr/>
            <p:nvPr/>
          </p:nvGrpSpPr>
          <p:grpSpPr>
            <a:xfrm>
              <a:off x="4724397" y="3790400"/>
              <a:ext cx="11798716" cy="861900"/>
              <a:chOff x="4459558" y="5695850"/>
              <a:chExt cx="11798716" cy="861900"/>
            </a:xfrm>
          </p:grpSpPr>
          <p:sp>
            <p:nvSpPr>
              <p:cNvPr id="309" name="Google Shape;309;p21"/>
              <p:cNvSpPr txBox="1"/>
              <p:nvPr/>
            </p:nvSpPr>
            <p:spPr>
              <a:xfrm>
                <a:off x="4459558" y="5911400"/>
                <a:ext cx="3385500" cy="430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ctr">
                  <a:lnSpc>
                    <a:spcPct val="12000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2799">
                    <a:solidFill>
                      <a:schemeClr val="dk1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PreProcessing Data</a:t>
                </a:r>
                <a:endParaRPr sz="2799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310" name="Google Shape;310;p21"/>
              <p:cNvSpPr/>
              <p:nvPr/>
            </p:nvSpPr>
            <p:spPr>
              <a:xfrm>
                <a:off x="8213250" y="5695850"/>
                <a:ext cx="289800" cy="861900"/>
              </a:xfrm>
              <a:prstGeom prst="chevron">
                <a:avLst>
                  <a:gd fmla="val 50000" name="adj"/>
                </a:avLst>
              </a:prstGeom>
              <a:solidFill>
                <a:srgbClr val="6D5FD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1" name="Google Shape;311;p21"/>
              <p:cNvSpPr txBox="1"/>
              <p:nvPr/>
            </p:nvSpPr>
            <p:spPr>
              <a:xfrm>
                <a:off x="9063599" y="5896400"/>
                <a:ext cx="2610900" cy="430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ctr">
                  <a:lnSpc>
                    <a:spcPct val="12000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2799">
                    <a:solidFill>
                      <a:schemeClr val="lt1"/>
                    </a:solidFill>
                    <a:highlight>
                      <a:srgbClr val="6D5FD8"/>
                    </a:highlight>
                    <a:latin typeface="Helvetica Neue"/>
                    <a:ea typeface="Helvetica Neue"/>
                    <a:cs typeface="Helvetica Neue"/>
                    <a:sym typeface="Helvetica Neue"/>
                  </a:rPr>
                  <a:t>Whisper Model</a:t>
                </a:r>
                <a:endParaRPr b="1" sz="2799">
                  <a:solidFill>
                    <a:schemeClr val="lt1"/>
                  </a:solidFill>
                  <a:highlight>
                    <a:srgbClr val="6D5FD8"/>
                  </a:highlight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312" name="Google Shape;312;p21"/>
              <p:cNvSpPr/>
              <p:nvPr/>
            </p:nvSpPr>
            <p:spPr>
              <a:xfrm>
                <a:off x="12423488" y="5695850"/>
                <a:ext cx="289800" cy="861900"/>
              </a:xfrm>
              <a:prstGeom prst="chevron">
                <a:avLst>
                  <a:gd fmla="val 50000" name="adj"/>
                </a:avLst>
              </a:prstGeom>
              <a:solidFill>
                <a:srgbClr val="6D5FD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" name="Google Shape;313;p21"/>
              <p:cNvSpPr txBox="1"/>
              <p:nvPr/>
            </p:nvSpPr>
            <p:spPr>
              <a:xfrm>
                <a:off x="13462274" y="5911400"/>
                <a:ext cx="2796000" cy="430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ctr">
                  <a:lnSpc>
                    <a:spcPct val="12000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2799">
                    <a:solidFill>
                      <a:schemeClr val="dk1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STT Data</a:t>
                </a:r>
                <a:endParaRPr sz="2799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</p:grpSp>
      </p:grpSp>
      <p:sp>
        <p:nvSpPr>
          <p:cNvPr id="314" name="Google Shape;314;p21"/>
          <p:cNvSpPr txBox="1"/>
          <p:nvPr/>
        </p:nvSpPr>
        <p:spPr>
          <a:xfrm>
            <a:off x="3864123" y="2906600"/>
            <a:ext cx="124992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99">
                <a:solidFill>
                  <a:srgbClr val="37373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③</a:t>
            </a:r>
            <a:r>
              <a:rPr lang="en-US" sz="2799">
                <a:solidFill>
                  <a:srgbClr val="37373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Whisper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